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80" r:id="rId97"/>
    <p:sldId id="381" r:id="rId98"/>
    <p:sldId id="382" r:id="rId99"/>
    <p:sldId id="383" r:id="rId100"/>
    <p:sldId id="384" r:id="rId101"/>
    <p:sldId id="385" r:id="rId102"/>
    <p:sldId id="386" r:id="rId103"/>
    <p:sldId id="379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6" r:id="rId124"/>
    <p:sldId id="367" r:id="rId125"/>
    <p:sldId id="368" r:id="rId126"/>
    <p:sldId id="369" r:id="rId127"/>
    <p:sldId id="364" r:id="rId128"/>
    <p:sldId id="365" r:id="rId129"/>
    <p:sldId id="387" r:id="rId130"/>
    <p:sldId id="344" r:id="rId1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07CB4E-1A4D-4B6E-94C3-EAA7FE788C91}" type="datetimeFigureOut">
              <a:rPr lang="pt-BR" smtClean="0"/>
              <a:t>11/02/2021</a:t>
            </a:fld>
            <a:endParaRPr lang="pt-B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957D6EB-905D-4CC8-8B02-CE81DD9C7D73}" type="slidenum">
              <a:rPr lang="pt-BR" smtClean="0"/>
              <a:t>‹nº›</a:t>
            </a:fld>
            <a:endParaRPr lang="pt-BR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br.linkedin.com/in/b41a5269" TargetMode="External"/><Relationship Id="rId2" Type="http://schemas.openxmlformats.org/officeDocument/2006/relationships/hyperlink" Target="mailto:fabio.silva321@fatec.sp.gov.b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fabio.silva.5621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ítulo 1"/>
          <p:cNvSpPr>
            <a:spLocks noGrp="1"/>
          </p:cNvSpPr>
          <p:nvPr>
            <p:ph type="ctrTitle"/>
          </p:nvPr>
        </p:nvSpPr>
        <p:spPr>
          <a:xfrm>
            <a:off x="683568" y="1556792"/>
            <a:ext cx="7772400" cy="2028825"/>
          </a:xfrm>
        </p:spPr>
        <p:txBody>
          <a:bodyPr/>
          <a:lstStyle/>
          <a:p>
            <a:pPr eaLnBrk="1" hangingPunct="1"/>
            <a:r>
              <a:rPr lang="pt-BR" sz="3500" dirty="0" smtClean="0"/>
              <a:t>Estrutura de Dados </a:t>
            </a:r>
            <a:r>
              <a:rPr lang="pt-BR" sz="3500" smtClean="0"/>
              <a:t>– </a:t>
            </a:r>
            <a:r>
              <a:rPr lang="pt-BR" sz="3500" smtClean="0"/>
              <a:t>1º </a:t>
            </a:r>
            <a:r>
              <a:rPr lang="pt-BR" sz="3500" dirty="0" smtClean="0"/>
              <a:t>semestre </a:t>
            </a:r>
            <a:r>
              <a:rPr lang="pt-BR" sz="3500" smtClean="0"/>
              <a:t>de </a:t>
            </a:r>
            <a:r>
              <a:rPr lang="pt-BR" sz="3500" smtClean="0"/>
              <a:t>2021</a:t>
            </a:r>
            <a:endParaRPr lang="pt-BR" sz="3500" dirty="0" smtClean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1680" y="5085184"/>
            <a:ext cx="7115194" cy="1209664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2700" dirty="0" smtClean="0">
                <a:solidFill>
                  <a:schemeClr val="tx1"/>
                </a:solidFill>
              </a:rPr>
              <a:t>Professor Mestre Fabio Pereira da Silva</a:t>
            </a:r>
          </a:p>
        </p:txBody>
      </p:sp>
    </p:spTree>
    <p:extLst>
      <p:ext uri="{BB962C8B-B14F-4D97-AF65-F5344CB8AC3E}">
        <p14:creationId xmlns:p14="http://schemas.microsoft.com/office/powerpoint/2010/main" val="1434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39552" y="63907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Alocação de professores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2735"/>
            <a:ext cx="5616624" cy="503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1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268760"/>
            <a:ext cx="8784976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98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414463"/>
            <a:ext cx="8856984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48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395413"/>
            <a:ext cx="885698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282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Característica: inicia-se a partir de um nó raiz e percorre cada caminho de forma a ir o mais longe possível antes de passar para outro caminho. </a:t>
            </a:r>
            <a:r>
              <a:rPr lang="pt-BR" sz="2400" dirty="0" smtClean="0"/>
              <a:t> </a:t>
            </a:r>
          </a:p>
          <a:p>
            <a:r>
              <a:rPr lang="pt-BR" sz="2400" dirty="0" smtClean="0"/>
              <a:t>A </a:t>
            </a:r>
            <a:r>
              <a:rPr lang="pt-BR" sz="2400" dirty="0"/>
              <a:t>árvore Geradora é uma árvore com maior </a:t>
            </a:r>
            <a:r>
              <a:rPr lang="pt-BR" sz="2400" dirty="0" smtClean="0"/>
              <a:t>profundidade.</a:t>
            </a:r>
          </a:p>
          <a:p>
            <a:r>
              <a:rPr lang="pt-BR" sz="2400" b="1" dirty="0" smtClean="0"/>
              <a:t>Poderá </a:t>
            </a:r>
            <a:r>
              <a:rPr lang="pt-BR" sz="2400" b="1" dirty="0"/>
              <a:t>ser implementada com uma pilha.</a:t>
            </a:r>
            <a:endParaRPr lang="pt-BR" sz="2400" b="1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44015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Problemas combinatórios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São </a:t>
            </a:r>
            <a:r>
              <a:rPr lang="pt-BR" sz="2400" dirty="0"/>
              <a:t>problemas em que uma solução é a combinação de um subconjunto de elementos</a:t>
            </a:r>
            <a:r>
              <a:rPr lang="pt-BR" sz="2400" dirty="0" smtClean="0"/>
              <a:t>;</a:t>
            </a:r>
          </a:p>
          <a:p>
            <a:r>
              <a:rPr lang="pt-BR" sz="2400" dirty="0"/>
              <a:t>O espaço de busca de um problema combinatório é o conjunto de todas as soluções possíveis, podendo ser restrito as soluções viáveis ou não.</a:t>
            </a:r>
            <a:endParaRPr lang="pt-BR" sz="2400" dirty="0" smtClean="0"/>
          </a:p>
          <a:p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53392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Problemas combinatórios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As soluções de um problema combinatório são avaliadas de acordo com o objetivo a ser </a:t>
            </a:r>
            <a:r>
              <a:rPr lang="pt-BR" sz="2400" dirty="0" smtClean="0"/>
              <a:t>alcançado</a:t>
            </a:r>
          </a:p>
          <a:p>
            <a:r>
              <a:rPr lang="pt-BR" sz="2400" dirty="0"/>
              <a:t>Que pode ser representado através de uma expressão </a:t>
            </a:r>
            <a:r>
              <a:rPr lang="pt-BR" sz="2400" dirty="0" smtClean="0"/>
              <a:t>matemática</a:t>
            </a:r>
          </a:p>
          <a:p>
            <a:r>
              <a:rPr lang="pt-BR" sz="2400" dirty="0"/>
              <a:t>Tais expressões possuem como variáveis os elementos a serem combinados e que formam o espaço de busca; </a:t>
            </a:r>
            <a:endParaRPr lang="pt-BR" sz="2400" dirty="0" smtClean="0"/>
          </a:p>
          <a:p>
            <a:r>
              <a:rPr lang="pt-BR" sz="2400" b="1" dirty="0"/>
              <a:t>Podemos desejar maximizar ou minimizar a função objetivo. </a:t>
            </a:r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9764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Exemplo – Problema do Caixeiro Viajante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23792"/>
          </a:xfrm>
        </p:spPr>
        <p:txBody>
          <a:bodyPr/>
          <a:lstStyle/>
          <a:p>
            <a:r>
              <a:rPr lang="pt-BR" dirty="0"/>
              <a:t>O Problema do Caixeiro Viajante (PCV) é um problema combinatório fundamentalmente matemático que tem perdurado por longo tempo. Em meados de 1800, problemas relacionados ao PCV começaram a ser desenvolvidos, mas somente em 1950 ficou conhecido globalmente em sua forma geral (APPLEGATE et al., 2007).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030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8531"/>
            <a:ext cx="8229600" cy="1143000"/>
          </a:xfrm>
        </p:spPr>
        <p:txBody>
          <a:bodyPr>
            <a:normAutofit/>
          </a:bodyPr>
          <a:lstStyle/>
          <a:p>
            <a:r>
              <a:rPr lang="pt-BR" altLang="pt-BR" sz="3500" dirty="0"/>
              <a:t>Exemplo – Problema do Caixeiro Viajante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67808"/>
          </a:xfrm>
        </p:spPr>
        <p:txBody>
          <a:bodyPr/>
          <a:lstStyle/>
          <a:p>
            <a:r>
              <a:rPr lang="pt-BR" dirty="0"/>
              <a:t>Define-se o Problema do Caixeiro Viajante como a busca de um circuito em um grafo, em que se partindo de um vértice inicial visita-se cada um dos outros vértices uma única vez, voltando ao ponto de partida, de forma que a distância do circuito percorrido seja mínimo (NILSSON, 1982).</a:t>
            </a:r>
          </a:p>
          <a:p>
            <a:r>
              <a:rPr lang="pt-BR" dirty="0"/>
              <a:t>Denomina-se este circuito como ciclo ou circuito hamiltoniano.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7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8208912" cy="762000"/>
          </a:xfrm>
        </p:spPr>
        <p:txBody>
          <a:bodyPr>
            <a:noAutofit/>
          </a:bodyPr>
          <a:lstStyle/>
          <a:p>
            <a:r>
              <a:rPr lang="pt-BR" altLang="pt-BR" sz="3800" dirty="0" smtClean="0"/>
              <a:t>Exemplo – Problema do Caixeiro Viajante</a:t>
            </a:r>
            <a:endParaRPr lang="pt-BR" altLang="pt-BR" sz="3800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0768"/>
            <a:ext cx="8229600" cy="4983832"/>
          </a:xfrm>
        </p:spPr>
        <p:txBody>
          <a:bodyPr>
            <a:normAutofit/>
          </a:bodyPr>
          <a:lstStyle/>
          <a:p>
            <a:endParaRPr lang="pt-BR" alt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097249" cy="509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9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 autoUpdateAnimBg="0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r>
              <a:rPr lang="pt-BR" altLang="pt-BR" sz="3500" dirty="0"/>
              <a:t>Exemplo – Problema do Caixeiro Viajante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/>
          <a:lstStyle/>
          <a:p>
            <a:r>
              <a:rPr lang="pt-BR" dirty="0"/>
              <a:t>Considere o circuito a ser formado a partir de um grafo com n vértices. Partindo-se de determinado vértice, o próximo vértice a ser escolhido deve ser um dos n-1 vértices restantes do conjunto, dado que não haja repetição de vértice, exceto o primeiro e o último vértice caracterizando o circuito hamiltoniano.</a:t>
            </a:r>
          </a:p>
          <a:p>
            <a:r>
              <a:rPr lang="pt-BR" dirty="0"/>
              <a:t>O seguinte a ser escolhido será um dos n-2 vértices ainda não escolhidos. Dessa forma, por um raciocínio indutivo, conclui-se que o conjunto de todas as rotas possíveis é descrita pela relação</a:t>
            </a:r>
          </a:p>
          <a:p>
            <a:r>
              <a:rPr lang="pt-BR" dirty="0"/>
              <a:t>(n - l)(n - 2)...(2)(1) = (n - 1)!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1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Pesquisa de contatos no </a:t>
            </a:r>
            <a:r>
              <a:rPr lang="pt-BR" sz="3200" dirty="0" err="1" smtClean="0"/>
              <a:t>Facebook</a:t>
            </a:r>
            <a:endParaRPr lang="pt-BR" sz="3200" dirty="0" smtClean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Como saber se duas pessoas estão conectadas (interligadas via relacionamentos declarados) através de uma sequência de relacionamentos? </a:t>
            </a:r>
          </a:p>
          <a:p>
            <a:r>
              <a:rPr lang="pt-BR" sz="2400" dirty="0" smtClean="0"/>
              <a:t>Qual </a:t>
            </a:r>
            <a:r>
              <a:rPr lang="pt-BR" sz="2400" dirty="0"/>
              <a:t>é o menor caminho entre duas pessoas?</a:t>
            </a:r>
          </a:p>
        </p:txBody>
      </p:sp>
    </p:spTree>
    <p:extLst>
      <p:ext uri="{BB962C8B-B14F-4D97-AF65-F5344CB8AC3E}">
        <p14:creationId xmlns:p14="http://schemas.microsoft.com/office/powerpoint/2010/main" val="286192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pt-BR" altLang="pt-BR" sz="3500" dirty="0" smtClean="0"/>
              <a:t>Soluções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/>
          <a:lstStyle/>
          <a:p>
            <a:r>
              <a:rPr lang="pt-BR" dirty="0"/>
              <a:t>Uma solução ótima é uma solução viável que otimiza (maximiza ou minimiza) a função objetiva de um problema </a:t>
            </a:r>
            <a:r>
              <a:rPr lang="pt-BR" dirty="0" smtClean="0"/>
              <a:t>combinatório</a:t>
            </a:r>
          </a:p>
          <a:p>
            <a:r>
              <a:rPr lang="pt-BR" dirty="0"/>
              <a:t>Ou seja, atinge o melhor valor para um problema</a:t>
            </a:r>
            <a:r>
              <a:rPr lang="pt-BR" dirty="0" smtClean="0"/>
              <a:t>.</a:t>
            </a:r>
          </a:p>
          <a:p>
            <a:r>
              <a:rPr lang="pt-BR" dirty="0"/>
              <a:t>Podemos ter uma ou múltiplas soluções ótimas para um modelo, todas com o mesmo valor de avaliação da função </a:t>
            </a:r>
            <a:r>
              <a:rPr lang="pt-BR" dirty="0" smtClean="0"/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334015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pt-BR" altLang="pt-BR" sz="3500" dirty="0" smtClean="0"/>
              <a:t>Soluções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/>
          <a:lstStyle/>
          <a:p>
            <a:r>
              <a:rPr lang="pt-BR" dirty="0"/>
              <a:t>Ao explorarmos o espaço de busca utilizando alguma técnica, podemos realizar movimentos entre </a:t>
            </a:r>
            <a:r>
              <a:rPr lang="pt-BR" dirty="0" smtClean="0"/>
              <a:t>soluções</a:t>
            </a:r>
          </a:p>
          <a:p>
            <a:r>
              <a:rPr lang="pt-BR" dirty="0"/>
              <a:t>Ou seja, a partir de uma solução atual, a alteramos de uma determinada maneira e chegamos a outra solução</a:t>
            </a:r>
            <a:r>
              <a:rPr lang="pt-BR" dirty="0" smtClean="0"/>
              <a:t>.</a:t>
            </a:r>
          </a:p>
          <a:p>
            <a:r>
              <a:rPr lang="pt-BR" dirty="0"/>
              <a:t>Duas soluções que se diferem entre si por um movimento são ditas vizinhas</a:t>
            </a:r>
            <a:r>
              <a:rPr lang="pt-BR" dirty="0" smtClean="0"/>
              <a:t>.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5705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pt-BR" altLang="pt-BR" sz="3500" dirty="0" smtClean="0"/>
              <a:t>Soluções</a:t>
            </a:r>
            <a:endParaRPr lang="pt-BR" sz="35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674774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7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Ótimo local e Ótimo global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/>
          <a:lstStyle/>
          <a:p>
            <a:r>
              <a:rPr lang="pt-BR" dirty="0"/>
              <a:t>Um ótimo global é uma solução considerada ótima </a:t>
            </a:r>
            <a:r>
              <a:rPr lang="pt-BR" b="1" dirty="0"/>
              <a:t>entre todas as soluções </a:t>
            </a:r>
            <a:r>
              <a:rPr lang="pt-BR" b="1" dirty="0" smtClean="0"/>
              <a:t>possíveis</a:t>
            </a:r>
          </a:p>
          <a:p>
            <a:pPr lvl="1"/>
            <a:r>
              <a:rPr lang="pt-BR" dirty="0"/>
              <a:t>Ou seja, considerando-se todo o espaço de </a:t>
            </a:r>
            <a:r>
              <a:rPr lang="pt-BR" dirty="0" smtClean="0"/>
              <a:t>busca</a:t>
            </a:r>
          </a:p>
          <a:p>
            <a:r>
              <a:rPr lang="pt-BR" dirty="0"/>
              <a:t>Um ótimo local é uma solução considerada ótima entre </a:t>
            </a:r>
            <a:r>
              <a:rPr lang="pt-BR" b="1" dirty="0"/>
              <a:t>todas as soluções de sua </a:t>
            </a:r>
            <a:r>
              <a:rPr lang="pt-BR" b="1" dirty="0" smtClean="0"/>
              <a:t>vizinhança</a:t>
            </a:r>
          </a:p>
          <a:p>
            <a:pPr lvl="1"/>
            <a:r>
              <a:rPr lang="pt-BR" dirty="0"/>
              <a:t>Ou seja, não necessariamente um ótimo global, podendo ser considerada uma solução </a:t>
            </a:r>
            <a:r>
              <a:rPr lang="pt-BR" dirty="0" err="1"/>
              <a:t>subótima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7954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Métodos Exatos e Heurísticos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839816"/>
          </a:xfrm>
        </p:spPr>
        <p:txBody>
          <a:bodyPr/>
          <a:lstStyle/>
          <a:p>
            <a:r>
              <a:rPr lang="pt-BR" b="1" dirty="0"/>
              <a:t>Um método exato (ou método ótimo) </a:t>
            </a:r>
            <a:r>
              <a:rPr lang="pt-BR" dirty="0"/>
              <a:t>para um problema combinatório é aquele que sempre gera uma </a:t>
            </a:r>
            <a:r>
              <a:rPr lang="pt-BR" b="1" dirty="0"/>
              <a:t>solução ótima </a:t>
            </a:r>
            <a:r>
              <a:rPr lang="pt-BR" b="1" dirty="0" smtClean="0"/>
              <a:t>global</a:t>
            </a:r>
          </a:p>
          <a:p>
            <a:r>
              <a:rPr lang="pt-BR" dirty="0"/>
              <a:t>Em casos de modelagem complexa, determinar uma solução ótima em tempo razoável pode ser até impossível com as ferramentas e técnicas disponíveis atualmente</a:t>
            </a:r>
            <a:r>
              <a:rPr lang="pt-BR" dirty="0" smtClean="0"/>
              <a:t>.</a:t>
            </a:r>
          </a:p>
          <a:p>
            <a:r>
              <a:rPr lang="pt-BR" dirty="0"/>
              <a:t>Podemos utilizar também </a:t>
            </a:r>
            <a:r>
              <a:rPr lang="pt-BR" b="1" dirty="0"/>
              <a:t>métodos heurísticos (ou não exatos) para gerar boas soluções (geralmente </a:t>
            </a:r>
            <a:r>
              <a:rPr lang="pt-BR" b="1" dirty="0" err="1"/>
              <a:t>subótimas</a:t>
            </a:r>
            <a:r>
              <a:rPr lang="pt-BR" b="1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8320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Algoritmos Gulosos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584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Algoritmos Gulosos </a:t>
            </a:r>
            <a:r>
              <a:rPr lang="pt-BR" dirty="0" smtClean="0"/>
              <a:t>são </a:t>
            </a:r>
            <a:r>
              <a:rPr lang="pt-BR" dirty="0"/>
              <a:t>algoritmos que funcionam em uma sequência de passos e se baseiam na melhor escolha a cada passo, de acordo com um conjunto de opções </a:t>
            </a:r>
            <a:r>
              <a:rPr lang="pt-BR" dirty="0" smtClean="0"/>
              <a:t>restrito</a:t>
            </a:r>
          </a:p>
          <a:p>
            <a:r>
              <a:rPr lang="pt-BR" dirty="0"/>
              <a:t>Em outras palavras, escolhe o ótimo local a cada passo</a:t>
            </a:r>
            <a:r>
              <a:rPr lang="pt-BR" dirty="0" smtClean="0"/>
              <a:t>.</a:t>
            </a:r>
          </a:p>
          <a:p>
            <a:r>
              <a:rPr lang="pt-BR" dirty="0"/>
              <a:t>Em algumas situações esta estratégia leva à soluções ótimas ou ótimos globais</a:t>
            </a:r>
            <a:r>
              <a:rPr lang="pt-BR" dirty="0" smtClean="0"/>
              <a:t>;</a:t>
            </a:r>
          </a:p>
          <a:p>
            <a:r>
              <a:rPr lang="pt-BR" dirty="0"/>
              <a:t>No entanto, não existe garantia de bom desempenho em </a:t>
            </a:r>
            <a:r>
              <a:rPr lang="pt-BR" dirty="0" smtClean="0"/>
              <a:t>geral</a:t>
            </a:r>
          </a:p>
          <a:p>
            <a:r>
              <a:rPr lang="pt-BR" dirty="0"/>
              <a:t>Em casos de problemas difíceis, algoritmos gulosos bem projetados produzem soluções boas, aceitáveis diante da dificuldade dos problemas.</a:t>
            </a:r>
            <a:endParaRPr lang="pt-BR" b="1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6032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Algoritmos Gulosos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5840"/>
          </a:xfrm>
        </p:spPr>
        <p:txBody>
          <a:bodyPr>
            <a:normAutofit/>
          </a:bodyPr>
          <a:lstStyle/>
          <a:p>
            <a:r>
              <a:rPr lang="pt-BR" dirty="0"/>
              <a:t>Algoritmos gulosos não reconsideram escolhas uma vez </a:t>
            </a:r>
            <a:r>
              <a:rPr lang="pt-BR" dirty="0" smtClean="0"/>
              <a:t>feitas</a:t>
            </a:r>
          </a:p>
          <a:p>
            <a:r>
              <a:rPr lang="pt-BR" dirty="0"/>
              <a:t>Não realizam uma busca exaustiva; </a:t>
            </a:r>
          </a:p>
          <a:p>
            <a:r>
              <a:rPr lang="pt-BR" dirty="0" smtClean="0"/>
              <a:t>O </a:t>
            </a:r>
            <a:r>
              <a:rPr lang="pt-BR" dirty="0"/>
              <a:t>que diferencia este método de </a:t>
            </a:r>
            <a:r>
              <a:rPr lang="pt-BR" dirty="0" err="1"/>
              <a:t>backtracking</a:t>
            </a:r>
            <a:r>
              <a:rPr lang="pt-BR" dirty="0"/>
              <a:t>, por </a:t>
            </a:r>
            <a:r>
              <a:rPr lang="pt-BR" dirty="0" smtClean="0"/>
              <a:t>exemplo</a:t>
            </a:r>
          </a:p>
          <a:p>
            <a:r>
              <a:rPr lang="pt-BR" dirty="0"/>
              <a:t>Uma escolha errada e a solução ótima pode escapar </a:t>
            </a:r>
            <a:endParaRPr lang="pt-BR" dirty="0" smtClean="0"/>
          </a:p>
          <a:p>
            <a:r>
              <a:rPr lang="pt-BR" dirty="0"/>
              <a:t>Considere o problema do caminho de maior soma. </a:t>
            </a: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09120"/>
            <a:ext cx="43434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0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Algoritmos Gulosos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5840"/>
          </a:xfrm>
        </p:spPr>
        <p:txBody>
          <a:bodyPr>
            <a:normAutofit/>
          </a:bodyPr>
          <a:lstStyle/>
          <a:p>
            <a:r>
              <a:rPr lang="pt-BR" dirty="0"/>
              <a:t>Boa parte do projeto de um algoritmo guloso é devido à criatividade do </a:t>
            </a:r>
            <a:r>
              <a:rPr lang="pt-BR" dirty="0" smtClean="0"/>
              <a:t>projetista</a:t>
            </a:r>
          </a:p>
          <a:p>
            <a:r>
              <a:rPr lang="pt-BR" dirty="0"/>
              <a:t>Novamente, é necessário enxergar o problema pela perspectiva correta, ter insights</a:t>
            </a:r>
            <a:r>
              <a:rPr lang="pt-BR" dirty="0" smtClean="0"/>
              <a:t>.</a:t>
            </a:r>
          </a:p>
          <a:p>
            <a:r>
              <a:rPr lang="pt-BR" dirty="0"/>
              <a:t>Em geral, algoritmos gulosos possuem: </a:t>
            </a:r>
            <a:endParaRPr lang="pt-BR" dirty="0" smtClean="0"/>
          </a:p>
          <a:p>
            <a:pPr lvl="1"/>
            <a:r>
              <a:rPr lang="pt-BR" dirty="0" smtClean="0"/>
              <a:t>Fácil </a:t>
            </a:r>
            <a:r>
              <a:rPr lang="pt-BR" dirty="0"/>
              <a:t>definição; </a:t>
            </a:r>
            <a:endParaRPr lang="pt-BR" dirty="0" smtClean="0"/>
          </a:p>
          <a:p>
            <a:pPr lvl="1"/>
            <a:r>
              <a:rPr lang="pt-BR" dirty="0" smtClean="0"/>
              <a:t>Fácil </a:t>
            </a:r>
            <a:r>
              <a:rPr lang="pt-BR" dirty="0"/>
              <a:t>implementação; </a:t>
            </a:r>
            <a:endParaRPr lang="pt-BR" dirty="0" smtClean="0"/>
          </a:p>
          <a:p>
            <a:pPr lvl="1"/>
            <a:r>
              <a:rPr lang="pt-BR" dirty="0" smtClean="0"/>
              <a:t>Bom </a:t>
            </a:r>
            <a:r>
              <a:rPr lang="pt-BR" dirty="0"/>
              <a:t>desempenho computacional</a:t>
            </a:r>
            <a:endParaRPr lang="pt-BR" dirty="0" smtClean="0"/>
          </a:p>
          <a:p>
            <a:r>
              <a:rPr lang="pt-BR" dirty="0"/>
              <a:t>Provar a </a:t>
            </a:r>
            <a:r>
              <a:rPr lang="pt-BR" dirty="0" err="1"/>
              <a:t>corretude</a:t>
            </a:r>
            <a:r>
              <a:rPr lang="pt-BR" dirty="0"/>
              <a:t> de um algoritmo guloso pode requerer provas matemáticas rigorosas e geralmente difíceis</a:t>
            </a: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1004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Algoritmos Gulosos</a:t>
            </a:r>
            <a:endParaRPr lang="pt-BR" sz="3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55840"/>
          </a:xfrm>
        </p:spPr>
        <p:txBody>
          <a:bodyPr>
            <a:normAutofit fontScale="92500"/>
          </a:bodyPr>
          <a:lstStyle/>
          <a:p>
            <a:r>
              <a:rPr lang="pt-BR" b="1" dirty="0"/>
              <a:t>Composição </a:t>
            </a:r>
            <a:endParaRPr lang="pt-BR" b="1" dirty="0" smtClean="0"/>
          </a:p>
          <a:p>
            <a:r>
              <a:rPr lang="pt-BR" dirty="0" smtClean="0"/>
              <a:t>Conjunto </a:t>
            </a:r>
            <a:r>
              <a:rPr lang="pt-BR" dirty="0"/>
              <a:t>de opções </a:t>
            </a:r>
            <a:r>
              <a:rPr lang="pt-BR" dirty="0" smtClean="0"/>
              <a:t>: Do </a:t>
            </a:r>
            <a:r>
              <a:rPr lang="pt-BR" dirty="0"/>
              <a:t>qual é escolhido o próximo passo</a:t>
            </a:r>
            <a:r>
              <a:rPr lang="pt-BR" dirty="0" smtClean="0"/>
              <a:t>.</a:t>
            </a:r>
          </a:p>
          <a:p>
            <a:r>
              <a:rPr lang="pt-BR" b="1" dirty="0"/>
              <a:t>Critério guloso de </a:t>
            </a:r>
            <a:r>
              <a:rPr lang="pt-BR" b="1" dirty="0" smtClean="0"/>
              <a:t>escolha</a:t>
            </a:r>
          </a:p>
          <a:p>
            <a:r>
              <a:rPr lang="pt-BR" dirty="0" smtClean="0"/>
              <a:t>Como </a:t>
            </a:r>
            <a:r>
              <a:rPr lang="pt-BR" dirty="0"/>
              <a:t>será realizada a escolha. É independente de escolhas passadas</a:t>
            </a:r>
            <a:r>
              <a:rPr lang="pt-BR" dirty="0" smtClean="0"/>
              <a:t>.</a:t>
            </a:r>
          </a:p>
          <a:p>
            <a:r>
              <a:rPr lang="pt-BR" b="1" dirty="0"/>
              <a:t>Função de </a:t>
            </a:r>
            <a:r>
              <a:rPr lang="pt-BR" b="1" dirty="0" smtClean="0"/>
              <a:t>viabilidade</a:t>
            </a:r>
          </a:p>
          <a:p>
            <a:r>
              <a:rPr lang="pt-BR" dirty="0"/>
              <a:t>Avalia quais escolhas são de fato viáveis. </a:t>
            </a:r>
            <a:endParaRPr lang="pt-BR" dirty="0" smtClean="0"/>
          </a:p>
          <a:p>
            <a:r>
              <a:rPr lang="pt-BR" b="1" dirty="0"/>
              <a:t>Função </a:t>
            </a:r>
            <a:r>
              <a:rPr lang="pt-BR" b="1" dirty="0" smtClean="0"/>
              <a:t>objetivo</a:t>
            </a:r>
          </a:p>
          <a:p>
            <a:r>
              <a:rPr lang="pt-BR" dirty="0" smtClean="0"/>
              <a:t>Determina </a:t>
            </a:r>
            <a:r>
              <a:rPr lang="pt-BR" dirty="0"/>
              <a:t>o valor de cada escolha</a:t>
            </a:r>
            <a:r>
              <a:rPr lang="pt-BR" dirty="0" smtClean="0"/>
              <a:t>.</a:t>
            </a:r>
          </a:p>
          <a:p>
            <a:r>
              <a:rPr lang="pt-BR" b="1" dirty="0"/>
              <a:t>Função de </a:t>
            </a:r>
            <a:r>
              <a:rPr lang="pt-BR" b="1" dirty="0" smtClean="0"/>
              <a:t>solução</a:t>
            </a:r>
          </a:p>
          <a:p>
            <a:r>
              <a:rPr lang="pt-BR" dirty="0"/>
              <a:t>Determina se a solução corrente é completa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2776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00113" y="765175"/>
            <a:ext cx="72009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2000" dirty="0"/>
              <a:t>Imagine que uma transportadora decidiu alavancar as suas entregas e fez uma promoção de 50% em todas as entregas da cidade A até a cidade F. Para que ela não tenha prejuízo ela terá sempre que percorrer o menor caminho entre as cidades. </a:t>
            </a:r>
            <a:r>
              <a:rPr lang="pt-BR" altLang="pt-BR" sz="2000" b="1" dirty="0"/>
              <a:t>Como fazer isso?</a:t>
            </a:r>
            <a:r>
              <a:rPr lang="pt-BR" altLang="pt-BR" sz="2000" dirty="0"/>
              <a:t> </a:t>
            </a:r>
          </a:p>
        </p:txBody>
      </p:sp>
      <p:sp>
        <p:nvSpPr>
          <p:cNvPr id="3079" name="Oval 7"/>
          <p:cNvSpPr>
            <a:spLocks noChangeArrowheads="1"/>
          </p:cNvSpPr>
          <p:nvPr/>
        </p:nvSpPr>
        <p:spPr bwMode="auto">
          <a:xfrm>
            <a:off x="900113" y="5013325"/>
            <a:ext cx="576262" cy="574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pt-BR" altLang="pt-BR" b="1"/>
              <a:t>A</a:t>
            </a:r>
            <a:r>
              <a:rPr lang="pt-BR" altLang="pt-BR"/>
              <a:t> </a:t>
            </a:r>
          </a:p>
        </p:txBody>
      </p:sp>
      <p:sp>
        <p:nvSpPr>
          <p:cNvPr id="3080" name="Oval 8"/>
          <p:cNvSpPr>
            <a:spLocks noChangeArrowheads="1"/>
          </p:cNvSpPr>
          <p:nvPr/>
        </p:nvSpPr>
        <p:spPr bwMode="auto">
          <a:xfrm>
            <a:off x="3203575" y="3068638"/>
            <a:ext cx="576263" cy="574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pt-BR" altLang="pt-BR" b="1"/>
              <a:t>B</a:t>
            </a:r>
            <a:r>
              <a:rPr lang="pt-BR" altLang="pt-BR"/>
              <a:t> </a:t>
            </a:r>
          </a:p>
        </p:txBody>
      </p:sp>
      <p:sp>
        <p:nvSpPr>
          <p:cNvPr id="3081" name="Oval 9"/>
          <p:cNvSpPr>
            <a:spLocks noChangeArrowheads="1"/>
          </p:cNvSpPr>
          <p:nvPr/>
        </p:nvSpPr>
        <p:spPr bwMode="auto">
          <a:xfrm>
            <a:off x="5508625" y="2852738"/>
            <a:ext cx="576263" cy="574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pt-BR" altLang="pt-BR" b="1"/>
              <a:t>C </a:t>
            </a:r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3563938" y="5589588"/>
            <a:ext cx="576262" cy="574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pt-BR" altLang="pt-BR" b="1"/>
              <a:t>D </a:t>
            </a:r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>
            <a:off x="5580063" y="5516563"/>
            <a:ext cx="576262" cy="574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pt-BR" altLang="pt-BR" b="1"/>
              <a:t>E </a:t>
            </a:r>
          </a:p>
        </p:txBody>
      </p:sp>
      <p:sp>
        <p:nvSpPr>
          <p:cNvPr id="3084" name="Oval 12"/>
          <p:cNvSpPr>
            <a:spLocks noChangeArrowheads="1"/>
          </p:cNvSpPr>
          <p:nvPr/>
        </p:nvSpPr>
        <p:spPr bwMode="auto">
          <a:xfrm>
            <a:off x="7092950" y="3933825"/>
            <a:ext cx="576263" cy="5746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pt-BR" altLang="pt-BR" b="1"/>
              <a:t>F</a:t>
            </a:r>
            <a:r>
              <a:rPr lang="pt-BR" altLang="pt-BR"/>
              <a:t> </a:t>
            </a:r>
          </a:p>
        </p:txBody>
      </p:sp>
      <p:pic>
        <p:nvPicPr>
          <p:cNvPr id="3085" name="Picture 13" descr="j02958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292600"/>
            <a:ext cx="720725" cy="62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Line 15"/>
          <p:cNvSpPr>
            <a:spLocks noChangeShapeType="1"/>
          </p:cNvSpPr>
          <p:nvPr/>
        </p:nvSpPr>
        <p:spPr bwMode="auto">
          <a:xfrm flipV="1">
            <a:off x="1403350" y="3500438"/>
            <a:ext cx="187325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1476375" y="5373688"/>
            <a:ext cx="2087563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4140200" y="5876925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 flipV="1">
            <a:off x="3779838" y="3141663"/>
            <a:ext cx="1728787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6084888" y="3213100"/>
            <a:ext cx="107950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 flipV="1">
            <a:off x="6156325" y="4508500"/>
            <a:ext cx="1152525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635375" y="3573463"/>
            <a:ext cx="215900" cy="208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5867400" y="3429000"/>
            <a:ext cx="73025" cy="2087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 flipH="1">
            <a:off x="4067175" y="3357563"/>
            <a:ext cx="1584325" cy="2303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52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65896E-6 C 0.01632 -0.00254 0.03299 -0.00277 0.04775 -0.01248 C 0.05608 -0.02404 0.07257 -0.04346 0.0842 -0.04855 C 0.0882 -0.05387 0.09115 -0.06057 0.09531 -0.06543 C 0.09931 -0.07005 0.10955 -0.07838 0.11441 -0.08231 C 0.11667 -0.08393 0.12795 -0.09063 0.13177 -0.09502 C 0.14445 -0.11005 0.15729 -0.12508 0.17153 -0.13734 C 0.17865 -0.1519 0.17413 -0.14844 0.18264 -0.15213 C 0.18959 -0.16138 0.19549 -0.17179 0.20174 -0.18173 C 0.20295 -0.18358 0.20347 -0.18635 0.20469 -0.18797 C 0.20608 -0.18936 0.20799 -0.18936 0.20955 -0.19005 C 0.21563 -0.19815 0.22518 -0.2 0.23334 -0.20277 C 0.2349 -0.20138 0.23715 -0.20069 0.2382 -0.19861 C 0.23993 -0.19491 0.24028 -0.19005 0.24132 -0.18589 C 0.24271 -0.18057 0.24531 -0.17572 0.24775 -0.17109 C 0.26268 -0.11144 0.25139 -0.04555 0.25243 0.01711 C 0.25261 0.02544 0.25556 0.03445 0.25729 0.04232 C 0.26077 0.0585 0.26302 0.07492 0.26667 0.0911 C 0.27118 0.11168 0.26476 0.0844 0.27153 0.11214 C 0.27275 0.117 0.27778 0.12486 0.27778 0.12486 C 0.28472 0.12347 0.29167 0.12255 0.29844 0.1207 C 0.30851 0.11815 0.30643 0.10336 0.31285 0.09526 C 0.31771 0.07885 0.32431 0.06428 0.33021 0.04879 C 0.33229 0.03746 0.33646 0.02266 0.34132 0.01272 C 0.34445 -0.00393 0.35469 -0.00994 0.36198 -0.02312 C 0.37049 -0.03861 0.37986 -0.05318 0.38733 -0.06959 C 0.38924 -0.07976 0.39636 -0.10104 0.40174 -0.10774 C 0.40278 -0.1119 0.40382 -0.1163 0.40486 -0.12046 C 0.4066 -0.12739 0.41927 -0.13433 0.42396 -0.1415 C 0.44063 -0.16693 0.42153 -0.13803 0.43334 -0.16277 C 0.43455 -0.16531 0.43681 -0.1667 0.4382 -0.16901 C 0.44497 -0.17965 0.45209 -0.19005 0.45868 -0.20069 C 0.46007 -0.20254 0.46111 -0.20485 0.46198 -0.20716 C 0.46302 -0.20994 0.46354 -0.21318 0.46511 -0.21549 C 0.46615 -0.21734 0.4684 -0.21803 0.46997 -0.21965 C 0.47518 -0.22543 0.47761 -0.22936 0.4842 -0.23237 C 0.49028 -0.24069 0.49202 -0.23953 0.5 -0.243 C 0.50365 -0.24231 0.50747 -0.24231 0.51111 -0.24092 C 0.51563 -0.23907 0.52136 -0.22982 0.52709 -0.22612 C 0.52795 -0.22404 0.52882 -0.22127 0.53021 -0.21965 C 0.53281 -0.21641 0.53976 -0.21133 0.53976 -0.21133 C 0.54636 -0.1993 0.55903 -0.18034 0.56997 -0.17526 C 0.57327 -0.17202 0.57604 -0.16786 0.57952 -0.16485 C 0.58542 -0.15953 0.58976 -0.15976 0.59531 -0.15213 C 0.60191 -0.14289 0.59792 -0.14682 0.60799 -0.1415 C 0.61163 -0.13433 0.62084 -0.12508 0.62709 -0.12254 C 0.63004 -0.12 0.63368 -0.11861 0.63663 -0.11607 C 0.64462 -0.1089 0.63785 -0.10982 0.64445 -0.10982 " pathEditMode="relative" ptsTypes="fffffffffffffffffffffffffffffffffffffffffffffffA">
                                      <p:cBhvr>
                                        <p:cTn id="6" dur="3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785813"/>
            <a:ext cx="86010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3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838200" y="342900"/>
            <a:ext cx="777240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altLang="pt-BR" sz="3200" b="1" dirty="0"/>
              <a:t>PROBLEMA DO MENOR CAMINHO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838200" y="1752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pt-BR" sz="2400" b="1"/>
              <a:t>Problema:</a:t>
            </a:r>
            <a:r>
              <a:rPr lang="pt-BR" altLang="pt-BR" sz="2400"/>
              <a:t> </a:t>
            </a:r>
          </a:p>
          <a:p>
            <a:pPr lvl="1">
              <a:lnSpc>
                <a:spcPct val="90000"/>
              </a:lnSpc>
            </a:pPr>
            <a:r>
              <a:rPr lang="pt-BR" altLang="pt-BR" sz="2000"/>
              <a:t>Obter </a:t>
            </a:r>
            <a:r>
              <a:rPr lang="pt-BR" altLang="pt-BR" sz="2000" i="1"/>
              <a:t>Caminhos</a:t>
            </a:r>
            <a:r>
              <a:rPr lang="pt-BR" altLang="pt-BR" sz="2000"/>
              <a:t> interligando </a:t>
            </a:r>
            <a:r>
              <a:rPr lang="pt-BR" altLang="pt-BR" sz="2000" i="1"/>
              <a:t>Vértices</a:t>
            </a:r>
            <a:r>
              <a:rPr lang="pt-BR" altLang="pt-BR" sz="2000"/>
              <a:t> de um Grafo, cujo comprimento (</a:t>
            </a:r>
            <a:r>
              <a:rPr lang="pt-BR" altLang="pt-BR" sz="2000" i="1"/>
              <a:t>Custo</a:t>
            </a:r>
            <a:r>
              <a:rPr lang="pt-BR" altLang="pt-BR" sz="2000"/>
              <a:t>) seja </a:t>
            </a:r>
            <a:r>
              <a:rPr lang="pt-BR" altLang="pt-BR" sz="2000" i="1"/>
              <a:t>Mínimo</a:t>
            </a:r>
            <a:r>
              <a:rPr lang="pt-BR" altLang="pt-BR" sz="2000"/>
              <a:t>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pt-BR" altLang="pt-BR" sz="2000"/>
          </a:p>
          <a:p>
            <a:pPr>
              <a:lnSpc>
                <a:spcPct val="90000"/>
              </a:lnSpc>
            </a:pPr>
            <a:r>
              <a:rPr lang="pt-BR" altLang="pt-BR" sz="2400" b="1"/>
              <a:t>Implementações:</a:t>
            </a:r>
          </a:p>
          <a:p>
            <a:pPr lvl="1">
              <a:lnSpc>
                <a:spcPct val="90000"/>
              </a:lnSpc>
            </a:pPr>
            <a:r>
              <a:rPr lang="pt-BR" altLang="pt-BR" sz="2000"/>
              <a:t>Algoritmo de Dijkstra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pt-BR" altLang="pt-BR" sz="2000"/>
          </a:p>
          <a:p>
            <a:pPr>
              <a:lnSpc>
                <a:spcPct val="90000"/>
              </a:lnSpc>
            </a:pPr>
            <a:r>
              <a:rPr lang="pt-BR" altLang="pt-BR" sz="2400" b="1"/>
              <a:t>Aplicação:</a:t>
            </a:r>
          </a:p>
          <a:p>
            <a:pPr lvl="1">
              <a:lnSpc>
                <a:spcPct val="90000"/>
              </a:lnSpc>
            </a:pPr>
            <a:r>
              <a:rPr lang="pt-BR" altLang="pt-BR" sz="2000"/>
              <a:t>Redes de Computadores (</a:t>
            </a:r>
            <a:r>
              <a:rPr lang="pt-BR" altLang="pt-BR" sz="2000" i="1"/>
              <a:t>Percurso entre Roteadores</a:t>
            </a:r>
            <a:r>
              <a:rPr lang="pt-BR" altLang="pt-BR" sz="2000"/>
              <a:t>)</a:t>
            </a:r>
          </a:p>
          <a:p>
            <a:pPr lvl="1">
              <a:lnSpc>
                <a:spcPct val="90000"/>
              </a:lnSpc>
            </a:pPr>
            <a:r>
              <a:rPr lang="pt-BR" altLang="pt-BR" sz="2000"/>
              <a:t>Tráfego Urbano.</a:t>
            </a:r>
          </a:p>
          <a:p>
            <a:pPr lvl="1">
              <a:lnSpc>
                <a:spcPct val="90000"/>
              </a:lnSpc>
            </a:pPr>
            <a:r>
              <a:rPr lang="pt-BR" altLang="pt-BR" sz="2000"/>
              <a:t>Sistemas Rodoviários, Ferroviários e Aéreos,</a:t>
            </a:r>
          </a:p>
          <a:p>
            <a:pPr lvl="1">
              <a:lnSpc>
                <a:spcPct val="90000"/>
              </a:lnSpc>
            </a:pPr>
            <a:r>
              <a:rPr lang="pt-BR" altLang="pt-BR" sz="2000"/>
              <a:t>Importante para vários outros problemas</a:t>
            </a:r>
          </a:p>
        </p:txBody>
      </p:sp>
    </p:spTree>
    <p:extLst>
      <p:ext uri="{BB962C8B-B14F-4D97-AF65-F5344CB8AC3E}">
        <p14:creationId xmlns:p14="http://schemas.microsoft.com/office/powerpoint/2010/main" val="40475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Rectangle 8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r>
              <a:rPr lang="pt-BR" altLang="pt-BR" sz="3500" dirty="0"/>
              <a:t>Algoritmo de </a:t>
            </a:r>
            <a:r>
              <a:rPr lang="pt-BR" altLang="pt-BR" sz="3500" dirty="0" err="1"/>
              <a:t>Dijikstra</a:t>
            </a:r>
            <a:endParaRPr lang="pt-BR" altLang="pt-BR" sz="3500" dirty="0"/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9600" cy="476780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dirty="0"/>
              <a:t>Problema dos caminhos mais curtos de origem (fonte) única: para um dado vértice, chamado fonte, em um grafo ponderado conectado, encontrar os caminhos mais curtos a todos os outros vértices</a:t>
            </a:r>
          </a:p>
          <a:p>
            <a:pPr>
              <a:lnSpc>
                <a:spcPct val="90000"/>
              </a:lnSpc>
            </a:pPr>
            <a:r>
              <a:rPr lang="pt-BR" altLang="pt-BR" dirty="0"/>
              <a:t>Algoritmo de </a:t>
            </a:r>
            <a:r>
              <a:rPr lang="pt-BR" altLang="pt-BR" dirty="0" err="1"/>
              <a:t>Dijkstra</a:t>
            </a:r>
            <a:r>
              <a:rPr lang="pt-BR" altLang="pt-BR" dirty="0"/>
              <a:t>: melhor algoritmo conhecido aplicado a grafos com pesos não negativos</a:t>
            </a:r>
          </a:p>
        </p:txBody>
      </p:sp>
    </p:spTree>
    <p:extLst>
      <p:ext uri="{BB962C8B-B14F-4D97-AF65-F5344CB8AC3E}">
        <p14:creationId xmlns:p14="http://schemas.microsoft.com/office/powerpoint/2010/main" val="19812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95536" y="1091177"/>
            <a:ext cx="813690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Encontra os caminhos mais curtos de acordo com a distância a uma dada fonte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</a:t>
            </a:r>
            <a:r>
              <a:rPr lang="pt-BR" altLang="pt-BR" sz="2800" dirty="0" err="1"/>
              <a:t>Primeiro,encontra</a:t>
            </a:r>
            <a:r>
              <a:rPr lang="pt-BR" altLang="pt-BR" sz="2800" dirty="0"/>
              <a:t> o caminho mais curto da fonte ao vértice mais próximo e assim por diante.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Em geral, antes da i-</a:t>
            </a:r>
            <a:r>
              <a:rPr lang="pt-BR" altLang="pt-BR" sz="2800" dirty="0" err="1"/>
              <a:t>ésima</a:t>
            </a:r>
            <a:r>
              <a:rPr lang="pt-BR" altLang="pt-BR" sz="2800" dirty="0"/>
              <a:t> iteração iniciar, o algoritmo já encontrou os menores caminhos para os outros i-1 vértices próximos da fonte</a:t>
            </a:r>
          </a:p>
        </p:txBody>
      </p:sp>
      <p:sp>
        <p:nvSpPr>
          <p:cNvPr id="3" name="Rectangle 8"/>
          <p:cNvSpPr txBox="1">
            <a:spLocks noChangeArrowheads="1"/>
          </p:cNvSpPr>
          <p:nvPr/>
        </p:nvSpPr>
        <p:spPr>
          <a:xfrm>
            <a:off x="468791" y="346952"/>
            <a:ext cx="8229600" cy="70578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500" dirty="0" smtClean="0"/>
              <a:t>Algoritmo de </a:t>
            </a:r>
            <a:r>
              <a:rPr lang="pt-BR" altLang="pt-BR" sz="3500" dirty="0" err="1" smtClean="0"/>
              <a:t>Dijikstra</a:t>
            </a:r>
            <a:endParaRPr lang="pt-BR" altLang="pt-BR" sz="3500" dirty="0"/>
          </a:p>
        </p:txBody>
      </p:sp>
    </p:spTree>
    <p:extLst>
      <p:ext uri="{BB962C8B-B14F-4D97-AF65-F5344CB8AC3E}">
        <p14:creationId xmlns:p14="http://schemas.microsoft.com/office/powerpoint/2010/main" val="32632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95536" y="956599"/>
            <a:ext cx="8136904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Estes vértices, a fonte, e as arestas dos caminhos mais curtos formam uma </a:t>
            </a:r>
            <a:r>
              <a:rPr lang="pt-BR" altLang="pt-BR" sz="2800" dirty="0" err="1"/>
              <a:t>subárvore</a:t>
            </a:r>
            <a:r>
              <a:rPr lang="pt-BR" altLang="pt-BR" sz="2800" dirty="0"/>
              <a:t> Ti.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Como todos os pesos das arestas são não negativos, o vértice seguinte mais próximo da fonte pode ser encontrado dentre os vértices adjacentes aos vértices de Ti.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Para identificar o i-</a:t>
            </a:r>
            <a:r>
              <a:rPr lang="pt-BR" altLang="pt-BR" sz="2800" dirty="0" err="1"/>
              <a:t>ésimo</a:t>
            </a:r>
            <a:r>
              <a:rPr lang="pt-BR" altLang="pt-BR" sz="2800" dirty="0"/>
              <a:t> vértice mais próximo, o algoritmo calcula, para cada vértice candidato u, a soma da distância ao vértice da árvore v mais próximo e o comprimento </a:t>
            </a:r>
            <a:r>
              <a:rPr lang="pt-BR" altLang="pt-BR" sz="2800" dirty="0" err="1"/>
              <a:t>dv</a:t>
            </a:r>
            <a:r>
              <a:rPr lang="pt-BR" altLang="pt-BR" sz="2800" dirty="0"/>
              <a:t> do caminho mais curto da fonte à v e então seleciona o vértice cuja soma seja a menor.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pt-BR" altLang="pt-BR" sz="2800" dirty="0"/>
          </a:p>
        </p:txBody>
      </p:sp>
      <p:sp>
        <p:nvSpPr>
          <p:cNvPr id="3" name="Rectangle 8"/>
          <p:cNvSpPr txBox="1">
            <a:spLocks noChangeArrowheads="1"/>
          </p:cNvSpPr>
          <p:nvPr/>
        </p:nvSpPr>
        <p:spPr>
          <a:xfrm>
            <a:off x="467544" y="188640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500" dirty="0" smtClean="0"/>
              <a:t>Algoritmo de </a:t>
            </a:r>
            <a:r>
              <a:rPr lang="pt-BR" altLang="pt-BR" sz="3500" dirty="0" err="1" smtClean="0"/>
              <a:t>Dijikstra</a:t>
            </a:r>
            <a:endParaRPr lang="pt-BR" altLang="pt-BR" sz="3500" dirty="0"/>
          </a:p>
        </p:txBody>
      </p:sp>
    </p:spTree>
    <p:extLst>
      <p:ext uri="{BB962C8B-B14F-4D97-AF65-F5344CB8AC3E}">
        <p14:creationId xmlns:p14="http://schemas.microsoft.com/office/powerpoint/2010/main" val="19332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95536" y="956599"/>
            <a:ext cx="8136904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Cada vértice possui duas etiquetas: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	Um valor numérico d que indica o comprimento do caminho mais curto da fonte ao vértice encontrado pelo algoritmo até o momento. Quando um vértice for adicionado a árvore, d indica o comprimento do caminho mais curto da fonte até o vértice.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	A outra etiqueta indica o nome do próximo ao último vértice neste caminho, i.e., o pai do vértice na árvore sendo construída.</a:t>
            </a:r>
          </a:p>
        </p:txBody>
      </p:sp>
      <p:sp>
        <p:nvSpPr>
          <p:cNvPr id="3" name="Rectangle 8"/>
          <p:cNvSpPr txBox="1">
            <a:spLocks noChangeArrowheads="1"/>
          </p:cNvSpPr>
          <p:nvPr/>
        </p:nvSpPr>
        <p:spPr>
          <a:xfrm>
            <a:off x="467544" y="188640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500" dirty="0" smtClean="0"/>
              <a:t>Algoritmo de </a:t>
            </a:r>
            <a:r>
              <a:rPr lang="pt-BR" altLang="pt-BR" sz="3500" dirty="0" err="1" smtClean="0"/>
              <a:t>Dijikstra</a:t>
            </a:r>
            <a:endParaRPr lang="pt-BR" altLang="pt-BR" sz="3500" dirty="0"/>
          </a:p>
        </p:txBody>
      </p:sp>
    </p:spTree>
    <p:extLst>
      <p:ext uri="{BB962C8B-B14F-4D97-AF65-F5344CB8AC3E}">
        <p14:creationId xmlns:p14="http://schemas.microsoft.com/office/powerpoint/2010/main" val="30323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87374" y="1196752"/>
            <a:ext cx="813752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Com estas etiquetas, encontrar o vértice mais próximo u* seguinte torna-se uma tarefa simples que consiste em encontrar o vértice candidato com o menor valor de d.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Após identificado o vértice u* a ser adicionado a árvore, as seguintes operações devem ser realizadas: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Mover o vértice u* do vértice candidato para o conjunto dos vértices da árvore</a:t>
            </a:r>
          </a:p>
        </p:txBody>
      </p:sp>
      <p:sp>
        <p:nvSpPr>
          <p:cNvPr id="3" name="Rectangle 8"/>
          <p:cNvSpPr txBox="1">
            <a:spLocks noChangeArrowheads="1"/>
          </p:cNvSpPr>
          <p:nvPr/>
        </p:nvSpPr>
        <p:spPr>
          <a:xfrm>
            <a:off x="467544" y="385486"/>
            <a:ext cx="8229600" cy="7920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500" dirty="0" smtClean="0"/>
              <a:t>Algoritmo de </a:t>
            </a:r>
            <a:r>
              <a:rPr lang="pt-BR" altLang="pt-BR" sz="3500" dirty="0" err="1" smtClean="0"/>
              <a:t>Dijikstra</a:t>
            </a:r>
            <a:endParaRPr lang="pt-BR" altLang="pt-BR" sz="3500" dirty="0"/>
          </a:p>
        </p:txBody>
      </p:sp>
    </p:spTree>
    <p:extLst>
      <p:ext uri="{BB962C8B-B14F-4D97-AF65-F5344CB8AC3E}">
        <p14:creationId xmlns:p14="http://schemas.microsoft.com/office/powerpoint/2010/main" val="2769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323850" y="1412776"/>
            <a:ext cx="8496300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3200" dirty="0"/>
              <a:t> </a:t>
            </a:r>
            <a:r>
              <a:rPr lang="pt-BR" altLang="pt-BR" sz="2800" dirty="0"/>
              <a:t>Para cada vértice candidato remanescente u que estiver conectado a u* por uma aresta de pesos(u*,u) tal que </a:t>
            </a:r>
            <a:r>
              <a:rPr lang="pt-BR" altLang="pt-BR" sz="2800" dirty="0" err="1"/>
              <a:t>du</a:t>
            </a:r>
            <a:r>
              <a:rPr lang="pt-BR" altLang="pt-BR" sz="2800" dirty="0"/>
              <a:t>* + w(u*,u) &lt; </a:t>
            </a:r>
            <a:r>
              <a:rPr lang="pt-BR" altLang="pt-BR" sz="2800" dirty="0" err="1"/>
              <a:t>dw</a:t>
            </a:r>
            <a:r>
              <a:rPr lang="pt-BR" altLang="pt-BR" sz="2800" dirty="0"/>
              <a:t>, atualize as etiquetas de u por u* e </a:t>
            </a:r>
            <a:r>
              <a:rPr lang="pt-BR" altLang="pt-BR" sz="2800" dirty="0" err="1"/>
              <a:t>du</a:t>
            </a:r>
            <a:r>
              <a:rPr lang="pt-BR" altLang="pt-BR" sz="2800" dirty="0"/>
              <a:t>* + w(u*,u) respectivamente.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</a:t>
            </a:r>
            <a:r>
              <a:rPr lang="pt-BR" altLang="pt-BR" sz="2800" dirty="0" err="1"/>
              <a:t>Dijkstra</a:t>
            </a:r>
            <a:r>
              <a:rPr lang="pt-BR" altLang="pt-BR" sz="2800" dirty="0"/>
              <a:t> compara comprimento de caminhos</a:t>
            </a:r>
          </a:p>
        </p:txBody>
      </p:sp>
      <p:sp>
        <p:nvSpPr>
          <p:cNvPr id="3" name="Rectangle 8"/>
          <p:cNvSpPr txBox="1">
            <a:spLocks noChangeArrowheads="1"/>
          </p:cNvSpPr>
          <p:nvPr/>
        </p:nvSpPr>
        <p:spPr>
          <a:xfrm>
            <a:off x="467544" y="476672"/>
            <a:ext cx="8229600" cy="7920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500" dirty="0" smtClean="0"/>
              <a:t>Algoritmo de </a:t>
            </a:r>
            <a:r>
              <a:rPr lang="pt-BR" altLang="pt-BR" sz="3500" dirty="0" err="1" smtClean="0"/>
              <a:t>Dijikstra</a:t>
            </a:r>
            <a:endParaRPr lang="pt-BR" altLang="pt-BR" sz="3500" dirty="0"/>
          </a:p>
        </p:txBody>
      </p:sp>
    </p:spTree>
    <p:extLst>
      <p:ext uri="{BB962C8B-B14F-4D97-AF65-F5344CB8AC3E}">
        <p14:creationId xmlns:p14="http://schemas.microsoft.com/office/powerpoint/2010/main" val="33704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54013" y="246063"/>
            <a:ext cx="44958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r>
              <a:rPr lang="pt-BR" altLang="pt-BR" sz="2200">
                <a:solidFill>
                  <a:srgbClr val="FF0000"/>
                </a:solidFill>
              </a:rPr>
              <a:t>Algoritmo de Dijkstra</a:t>
            </a:r>
            <a:endParaRPr lang="pt-BR" altLang="pt-BR" sz="2200"/>
          </a:p>
          <a:p>
            <a:r>
              <a:rPr lang="pt-BR" altLang="pt-BR" sz="2200"/>
              <a:t>topologia da rede, custos dos enlaces conhecidos por todos os nós</a:t>
            </a:r>
          </a:p>
          <a:p>
            <a:pPr lvl="1"/>
            <a:r>
              <a:rPr lang="pt-BR" altLang="pt-BR" sz="2200"/>
              <a:t>realizado através de “difusão do estado dos enlaces” </a:t>
            </a:r>
          </a:p>
          <a:p>
            <a:pPr lvl="1"/>
            <a:r>
              <a:rPr lang="pt-BR" altLang="pt-BR" sz="2200"/>
              <a:t>todos os nós têm mesma info.</a:t>
            </a:r>
          </a:p>
          <a:p>
            <a:r>
              <a:rPr lang="pt-BR" altLang="pt-BR" sz="2200"/>
              <a:t>calcula caminhos de menor custo de um nó (“origem”) para todos os demais</a:t>
            </a:r>
          </a:p>
          <a:p>
            <a:pPr lvl="1"/>
            <a:r>
              <a:rPr lang="pt-BR" altLang="pt-BR" sz="2200"/>
              <a:t>gera </a:t>
            </a:r>
            <a:r>
              <a:rPr lang="pt-BR" altLang="pt-BR" sz="2200">
                <a:solidFill>
                  <a:schemeClr val="accent2"/>
                </a:solidFill>
              </a:rPr>
              <a:t>tabela de rotas </a:t>
            </a:r>
            <a:r>
              <a:rPr lang="pt-BR" altLang="pt-BR" sz="2200"/>
              <a:t>para aquele nó</a:t>
            </a:r>
          </a:p>
          <a:p>
            <a:r>
              <a:rPr lang="pt-BR" altLang="pt-BR" sz="2200"/>
              <a:t>iterativo: depois de k iterações, sabemos menor custo p/ k destinos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716463" y="188913"/>
            <a:ext cx="38100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r>
              <a:rPr lang="pt-BR" altLang="pt-BR" sz="2200">
                <a:solidFill>
                  <a:srgbClr val="FF0000"/>
                </a:solidFill>
              </a:rPr>
              <a:t>Notação:</a:t>
            </a:r>
            <a:endParaRPr lang="pt-BR" altLang="pt-BR" sz="2200"/>
          </a:p>
          <a:p>
            <a:r>
              <a:rPr lang="pt-BR" altLang="pt-BR" sz="2200">
                <a:solidFill>
                  <a:schemeClr val="accent2"/>
                </a:solidFill>
              </a:rPr>
              <a:t>c(i,j):</a:t>
            </a:r>
            <a:r>
              <a:rPr lang="pt-BR" altLang="pt-BR" sz="2200"/>
              <a:t> custo do enlace do nó i ao nó j. custo é infinito se não forem vizinhos diretos</a:t>
            </a:r>
          </a:p>
          <a:p>
            <a:r>
              <a:rPr lang="pt-BR" altLang="pt-BR" sz="2200">
                <a:solidFill>
                  <a:schemeClr val="accent2"/>
                </a:solidFill>
              </a:rPr>
              <a:t>D(V):</a:t>
            </a:r>
            <a:r>
              <a:rPr lang="pt-BR" altLang="pt-BR" sz="2200"/>
              <a:t> valor corrente do custo do caminho da origem ao destino V</a:t>
            </a:r>
          </a:p>
          <a:p>
            <a:r>
              <a:rPr lang="pt-BR" altLang="pt-BR" sz="2200">
                <a:solidFill>
                  <a:schemeClr val="accent2"/>
                </a:solidFill>
              </a:rPr>
              <a:t>p(V):</a:t>
            </a:r>
            <a:r>
              <a:rPr lang="pt-BR" altLang="pt-BR" sz="2200"/>
              <a:t> nó antecessor no caminho da origem ao nó V</a:t>
            </a:r>
          </a:p>
          <a:p>
            <a:r>
              <a:rPr lang="pt-BR" altLang="pt-BR" sz="2200">
                <a:solidFill>
                  <a:schemeClr val="accent2"/>
                </a:solidFill>
              </a:rPr>
              <a:t>N:</a:t>
            </a:r>
            <a:r>
              <a:rPr lang="pt-BR" altLang="pt-BR" sz="2200"/>
              <a:t> conjunto de nós cujo caminho de menor custo já foi determinado</a:t>
            </a:r>
          </a:p>
          <a:p>
            <a:endParaRPr lang="pt-BR" altLang="pt-BR" sz="2200"/>
          </a:p>
        </p:txBody>
      </p:sp>
    </p:spTree>
    <p:extLst>
      <p:ext uri="{BB962C8B-B14F-4D97-AF65-F5344CB8AC3E}">
        <p14:creationId xmlns:p14="http://schemas.microsoft.com/office/powerpoint/2010/main" val="210875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altLang="pt-BR" sz="4000"/>
              <a:t>O algoritmo de Dijkstra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966788" y="1458913"/>
            <a:ext cx="799465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pt-BR" sz="2000"/>
              <a:t>1  </a:t>
            </a:r>
            <a:r>
              <a:rPr lang="en-US" altLang="pt-BR" sz="2000" b="1" i="1"/>
              <a:t>Inicialização:</a:t>
            </a:r>
            <a:r>
              <a:rPr lang="en-US" altLang="pt-BR" sz="2000"/>
              <a:t> </a:t>
            </a:r>
          </a:p>
          <a:p>
            <a:pPr eaLnBrk="0" hangingPunct="0"/>
            <a:r>
              <a:rPr lang="en-US" altLang="pt-BR" sz="2000"/>
              <a:t>2    N = {A} </a:t>
            </a:r>
          </a:p>
          <a:p>
            <a:pPr eaLnBrk="0" hangingPunct="0"/>
            <a:r>
              <a:rPr lang="en-US" altLang="pt-BR" sz="2000"/>
              <a:t>3    para todos os nós V </a:t>
            </a:r>
          </a:p>
          <a:p>
            <a:pPr eaLnBrk="0" hangingPunct="0"/>
            <a:r>
              <a:rPr lang="en-US" altLang="pt-BR" sz="2000"/>
              <a:t>4      se V for adjacente ao nó A </a:t>
            </a:r>
          </a:p>
          <a:p>
            <a:pPr eaLnBrk="0" hangingPunct="0"/>
            <a:r>
              <a:rPr lang="en-US" altLang="pt-BR" sz="2000"/>
              <a:t>5        então D(V) = c(A,V) </a:t>
            </a:r>
          </a:p>
          <a:p>
            <a:pPr eaLnBrk="0" hangingPunct="0"/>
            <a:r>
              <a:rPr lang="en-US" altLang="pt-BR" sz="2000"/>
              <a:t>6        senão D(V) = infinito </a:t>
            </a:r>
          </a:p>
          <a:p>
            <a:pPr eaLnBrk="0" hangingPunct="0"/>
            <a:r>
              <a:rPr lang="en-US" altLang="pt-BR" sz="2000"/>
              <a:t>7 </a:t>
            </a:r>
          </a:p>
          <a:p>
            <a:pPr eaLnBrk="0" hangingPunct="0"/>
            <a:r>
              <a:rPr lang="en-US" altLang="pt-BR" sz="2000"/>
              <a:t>8   </a:t>
            </a:r>
            <a:r>
              <a:rPr lang="en-US" altLang="pt-BR" sz="2000" b="1" i="1"/>
              <a:t>Repete</a:t>
            </a:r>
            <a:endParaRPr lang="en-US" altLang="pt-BR" sz="2000"/>
          </a:p>
          <a:p>
            <a:pPr eaLnBrk="0" hangingPunct="0"/>
            <a:r>
              <a:rPr lang="en-US" altLang="pt-BR" sz="2000"/>
              <a:t>9     determina W não contido em N tal que D(W) é o mínimo </a:t>
            </a:r>
          </a:p>
          <a:p>
            <a:pPr eaLnBrk="0" hangingPunct="0"/>
            <a:r>
              <a:rPr lang="en-US" altLang="pt-BR" sz="2000"/>
              <a:t>10    adiciona W ao conjunto N </a:t>
            </a:r>
          </a:p>
          <a:p>
            <a:pPr eaLnBrk="0" hangingPunct="0"/>
            <a:r>
              <a:rPr lang="en-US" altLang="pt-BR" sz="2000"/>
              <a:t>11    atualiza D(V) para todo V adjacente ao nó W e ainda não em N: </a:t>
            </a:r>
          </a:p>
          <a:p>
            <a:pPr eaLnBrk="0" hangingPunct="0"/>
            <a:r>
              <a:rPr lang="en-US" altLang="pt-BR" sz="2000"/>
              <a:t>12       D(V) = min( D(V), D(W) + c(W,V) ) </a:t>
            </a:r>
          </a:p>
          <a:p>
            <a:pPr eaLnBrk="0" hangingPunct="0"/>
            <a:r>
              <a:rPr lang="en-US" altLang="pt-BR" sz="2000"/>
              <a:t>13    /* novo custo ao nó V ou é o custo velho a V ou o custo do </a:t>
            </a:r>
          </a:p>
          <a:p>
            <a:pPr eaLnBrk="0" hangingPunct="0"/>
            <a:r>
              <a:rPr lang="en-US" altLang="pt-BR" sz="2000"/>
              <a:t>14     menor caminho ao nó W, mais o custo de W a V */ </a:t>
            </a:r>
          </a:p>
          <a:p>
            <a:pPr eaLnBrk="0" hangingPunct="0"/>
            <a:r>
              <a:rPr lang="en-US" altLang="pt-BR" sz="2000"/>
              <a:t>15  </a:t>
            </a:r>
            <a:r>
              <a:rPr lang="en-US" altLang="pt-BR" sz="2000" b="1" i="1"/>
              <a:t>até que todos nós estejam em N</a:t>
            </a:r>
            <a:r>
              <a:rPr lang="en-US" altLang="pt-BR" sz="2000"/>
              <a:t> </a:t>
            </a:r>
          </a:p>
        </p:txBody>
      </p:sp>
      <p:sp>
        <p:nvSpPr>
          <p:cNvPr id="19465" name="Freeform 9"/>
          <p:cNvSpPr>
            <a:spLocks/>
          </p:cNvSpPr>
          <p:nvPr/>
        </p:nvSpPr>
        <p:spPr bwMode="auto">
          <a:xfrm>
            <a:off x="425450" y="3543300"/>
            <a:ext cx="800100" cy="2886075"/>
          </a:xfrm>
          <a:custGeom>
            <a:avLst/>
            <a:gdLst>
              <a:gd name="T0" fmla="*/ 504 w 504"/>
              <a:gd name="T1" fmla="*/ 1596 h 1818"/>
              <a:gd name="T2" fmla="*/ 120 w 504"/>
              <a:gd name="T3" fmla="*/ 1602 h 1818"/>
              <a:gd name="T4" fmla="*/ 90 w 504"/>
              <a:gd name="T5" fmla="*/ 192 h 1818"/>
              <a:gd name="T6" fmla="*/ 396 w 504"/>
              <a:gd name="T7" fmla="*/ 144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4" h="1818">
                <a:moveTo>
                  <a:pt x="504" y="1596"/>
                </a:moveTo>
                <a:cubicBezTo>
                  <a:pt x="444" y="1728"/>
                  <a:pt x="240" y="1818"/>
                  <a:pt x="120" y="1602"/>
                </a:cubicBezTo>
                <a:cubicBezTo>
                  <a:pt x="0" y="1386"/>
                  <a:pt x="48" y="444"/>
                  <a:pt x="90" y="192"/>
                </a:cubicBezTo>
                <a:cubicBezTo>
                  <a:pt x="162" y="0"/>
                  <a:pt x="294" y="84"/>
                  <a:pt x="396" y="144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323850" y="1412776"/>
            <a:ext cx="8496300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3200" dirty="0"/>
              <a:t> </a:t>
            </a:r>
            <a:r>
              <a:rPr lang="pt-BR" altLang="pt-BR" sz="2800" dirty="0" smtClean="0"/>
              <a:t>Resolução de problemas complexos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</a:t>
            </a:r>
            <a:r>
              <a:rPr lang="pt-BR" altLang="pt-BR" sz="2800" dirty="0" smtClean="0"/>
              <a:t> Redes de computadores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</a:t>
            </a:r>
            <a:r>
              <a:rPr lang="pt-BR" altLang="pt-BR" sz="2800" dirty="0" smtClean="0"/>
              <a:t> Inteligência Artificial (Algoritmos Genéticos)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sz="2800" dirty="0"/>
              <a:t> </a:t>
            </a:r>
            <a:r>
              <a:rPr lang="pt-BR" altLang="pt-BR" sz="2800" dirty="0" smtClean="0"/>
              <a:t> Mineração de Dados</a:t>
            </a:r>
            <a:endParaRPr lang="pt-BR" altLang="pt-BR" sz="2800" dirty="0"/>
          </a:p>
        </p:txBody>
      </p:sp>
      <p:sp>
        <p:nvSpPr>
          <p:cNvPr id="3" name="Rectangle 8"/>
          <p:cNvSpPr txBox="1">
            <a:spLocks noChangeArrowheads="1"/>
          </p:cNvSpPr>
          <p:nvPr/>
        </p:nvSpPr>
        <p:spPr>
          <a:xfrm>
            <a:off x="467544" y="476672"/>
            <a:ext cx="8229600" cy="79208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500" dirty="0" smtClean="0"/>
              <a:t>Áreas de aplicação </a:t>
            </a:r>
            <a:endParaRPr lang="pt-BR" altLang="pt-BR" sz="3500" dirty="0"/>
          </a:p>
        </p:txBody>
      </p:sp>
    </p:spTree>
    <p:extLst>
      <p:ext uri="{BB962C8B-B14F-4D97-AF65-F5344CB8AC3E}">
        <p14:creationId xmlns:p14="http://schemas.microsoft.com/office/powerpoint/2010/main" val="38759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Modelos de utilização de Grafos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042988"/>
            <a:ext cx="89725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53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3"/>
          <p:cNvSpPr>
            <a:spLocks noGrp="1"/>
          </p:cNvSpPr>
          <p:nvPr>
            <p:ph type="title"/>
          </p:nvPr>
        </p:nvSpPr>
        <p:spPr>
          <a:xfrm>
            <a:off x="500063" y="214313"/>
            <a:ext cx="8229600" cy="982439"/>
          </a:xfrm>
        </p:spPr>
        <p:txBody>
          <a:bodyPr/>
          <a:lstStyle/>
          <a:p>
            <a:pPr eaLnBrk="1" hangingPunct="1"/>
            <a:r>
              <a:rPr lang="pt-BR" sz="4000" dirty="0" smtClean="0"/>
              <a:t>Contatos</a:t>
            </a:r>
          </a:p>
        </p:txBody>
      </p:sp>
      <p:sp>
        <p:nvSpPr>
          <p:cNvPr id="10243" name="Espaço Reservado para Conteúdo 4"/>
          <p:cNvSpPr>
            <a:spLocks noGrp="1"/>
          </p:cNvSpPr>
          <p:nvPr>
            <p:ph idx="1"/>
          </p:nvPr>
        </p:nvSpPr>
        <p:spPr>
          <a:xfrm>
            <a:off x="571500" y="1285860"/>
            <a:ext cx="8229600" cy="4597415"/>
          </a:xfrm>
        </p:spPr>
        <p:txBody>
          <a:bodyPr/>
          <a:lstStyle/>
          <a:p>
            <a:r>
              <a:rPr lang="pt-BR" dirty="0" err="1" smtClean="0">
                <a:latin typeface="+mj-lt"/>
              </a:rPr>
              <a:t>Email</a:t>
            </a:r>
            <a:r>
              <a:rPr lang="pt-BR" dirty="0" smtClean="0">
                <a:latin typeface="+mj-lt"/>
              </a:rPr>
              <a:t>: </a:t>
            </a:r>
            <a:r>
              <a:rPr lang="pt-BR" b="1" dirty="0"/>
              <a:t> </a:t>
            </a:r>
            <a:r>
              <a:rPr lang="pt-BR" dirty="0" smtClean="0">
                <a:hlinkClick r:id="rId2"/>
              </a:rPr>
              <a:t>fabio.silva321@fatec.sp.gov.br</a:t>
            </a:r>
            <a:endParaRPr lang="pt-BR" dirty="0" smtClean="0"/>
          </a:p>
          <a:p>
            <a:r>
              <a:rPr lang="pt-BR" dirty="0" err="1" smtClean="0">
                <a:latin typeface="+mj-lt"/>
              </a:rPr>
              <a:t>Linkedin</a:t>
            </a:r>
            <a:r>
              <a:rPr lang="pt-BR" dirty="0" smtClean="0">
                <a:latin typeface="+mj-lt"/>
              </a:rPr>
              <a:t>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br.linkedin.com/in/b41a5269</a:t>
            </a:r>
            <a:endParaRPr lang="pt-BR" dirty="0" smtClean="0"/>
          </a:p>
          <a:p>
            <a:r>
              <a:rPr lang="pt-BR" dirty="0" err="1"/>
              <a:t>Facebook</a:t>
            </a:r>
            <a:r>
              <a:rPr lang="pt-BR" dirty="0"/>
              <a:t>: </a:t>
            </a:r>
            <a:r>
              <a:rPr lang="pt-BR" dirty="0">
                <a:hlinkClick r:id="rId4"/>
              </a:rPr>
              <a:t>https://www.facebook.com/fabio.silva.56211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>
              <a:latin typeface="+mj-lt"/>
            </a:endParaRPr>
          </a:p>
          <a:p>
            <a:endParaRPr lang="pt-BR" sz="3000" dirty="0"/>
          </a:p>
          <a:p>
            <a:endParaRPr lang="pt-BR" sz="3000" dirty="0" smtClean="0"/>
          </a:p>
          <a:p>
            <a:pPr lvl="1">
              <a:buFont typeface="Arial" charset="0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553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Conceitos Básicos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Grafo: Um conjunto de vértices e arestas</a:t>
            </a:r>
          </a:p>
          <a:p>
            <a:r>
              <a:rPr lang="pt-BR" sz="2400" dirty="0" smtClean="0"/>
              <a:t>Vértice: Objeto simples que pode ter nome e outros atributos.</a:t>
            </a:r>
          </a:p>
          <a:p>
            <a:r>
              <a:rPr lang="pt-BR" sz="2400" dirty="0" smtClean="0"/>
              <a:t>Aresta: Conexão entre dois vértices.</a:t>
            </a:r>
          </a:p>
          <a:p>
            <a:r>
              <a:rPr lang="pt-BR" sz="2400" dirty="0" smtClean="0"/>
              <a:t>Representação:</a:t>
            </a:r>
          </a:p>
          <a:p>
            <a:endParaRPr lang="pt-BR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6" y="3429000"/>
            <a:ext cx="51149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7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Conceitos Básicos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Notação: G = (V, A).</a:t>
            </a:r>
          </a:p>
          <a:p>
            <a:r>
              <a:rPr lang="pt-BR" sz="2400" dirty="0" smtClean="0"/>
              <a:t>Em que:</a:t>
            </a:r>
          </a:p>
          <a:p>
            <a:r>
              <a:rPr lang="pt-BR" sz="2400" dirty="0" smtClean="0"/>
              <a:t>G: Grafo</a:t>
            </a:r>
          </a:p>
          <a:p>
            <a:r>
              <a:rPr lang="pt-BR" sz="2400" dirty="0" smtClean="0"/>
              <a:t>V: conjunto de vértices</a:t>
            </a:r>
          </a:p>
          <a:p>
            <a:r>
              <a:rPr lang="pt-BR" sz="2400" dirty="0" smtClean="0"/>
              <a:t>A: conjunto de arestas</a:t>
            </a:r>
          </a:p>
          <a:p>
            <a:endParaRPr lang="pt-BR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82027"/>
            <a:ext cx="50577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Conceitos Básicos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 smtClean="0"/>
              <a:t>Extremidade</a:t>
            </a:r>
            <a:r>
              <a:rPr lang="pt-BR" sz="2400" dirty="0" smtClean="0"/>
              <a:t> </a:t>
            </a:r>
            <a:r>
              <a:rPr lang="pt-BR" sz="2400" dirty="0"/>
              <a:t>de uma aresta: vértice da aresta. </a:t>
            </a:r>
          </a:p>
          <a:p>
            <a:r>
              <a:rPr lang="pt-BR" sz="2400" b="1" dirty="0" smtClean="0"/>
              <a:t>Arestas </a:t>
            </a:r>
            <a:r>
              <a:rPr lang="pt-BR" sz="2400" b="1" dirty="0"/>
              <a:t>paralelas</a:t>
            </a:r>
            <a:r>
              <a:rPr lang="pt-BR" sz="2400" dirty="0"/>
              <a:t>: arestas associadas ao mesmo conjunto de vértices. </a:t>
            </a:r>
          </a:p>
          <a:p>
            <a:r>
              <a:rPr lang="pt-BR" sz="2400" b="1" dirty="0" smtClean="0"/>
              <a:t>Dois </a:t>
            </a:r>
            <a:r>
              <a:rPr lang="pt-BR" sz="2400" b="1" dirty="0"/>
              <a:t>vértices que são conectados por uma aresta são chamados de adjacentes.</a:t>
            </a:r>
            <a:r>
              <a:rPr lang="pt-BR" sz="2400" dirty="0"/>
              <a:t> </a:t>
            </a:r>
            <a:endParaRPr lang="pt-BR" sz="2400" dirty="0" smtClean="0"/>
          </a:p>
          <a:p>
            <a:r>
              <a:rPr lang="pt-BR" sz="2400" dirty="0" smtClean="0"/>
              <a:t>Um </a:t>
            </a:r>
            <a:r>
              <a:rPr lang="pt-BR" sz="2400" dirty="0"/>
              <a:t>vértice que é nó terminal de um laço é dito ser </a:t>
            </a:r>
            <a:r>
              <a:rPr lang="pt-BR" sz="2400" b="1" dirty="0"/>
              <a:t>adjacente a si próprio. </a:t>
            </a:r>
            <a:endParaRPr lang="pt-BR" sz="2400" dirty="0"/>
          </a:p>
          <a:p>
            <a:r>
              <a:rPr lang="pt-BR" sz="2400" dirty="0" smtClean="0"/>
              <a:t>Duas </a:t>
            </a:r>
            <a:r>
              <a:rPr lang="pt-BR" sz="2400" dirty="0"/>
              <a:t>arestas incidentes ao mesmo vértice são chamadas de </a:t>
            </a:r>
            <a:r>
              <a:rPr lang="pt-BR" sz="2400" b="1" dirty="0"/>
              <a:t>adjacentes</a:t>
            </a:r>
            <a:r>
              <a:rPr lang="pt-BR" sz="2400" dirty="0"/>
              <a:t>. </a:t>
            </a:r>
          </a:p>
          <a:p>
            <a:r>
              <a:rPr lang="pt-BR" sz="2400" dirty="0" smtClean="0"/>
              <a:t>Um </a:t>
            </a:r>
            <a:r>
              <a:rPr lang="pt-BR" sz="2400" dirty="0"/>
              <a:t>vértice que não possui nenhuma aresta incidente é chamado de </a:t>
            </a:r>
            <a:r>
              <a:rPr lang="pt-BR" sz="2400" b="1" dirty="0"/>
              <a:t>isolado</a:t>
            </a:r>
            <a:r>
              <a:rPr lang="pt-BR" sz="2400" dirty="0"/>
              <a:t>. </a:t>
            </a:r>
          </a:p>
          <a:p>
            <a:r>
              <a:rPr lang="pt-BR" sz="2400" dirty="0" smtClean="0"/>
              <a:t>Um </a:t>
            </a:r>
            <a:r>
              <a:rPr lang="pt-BR" sz="2400" dirty="0"/>
              <a:t>grafo com nenhum vértice é chamado de </a:t>
            </a:r>
            <a:r>
              <a:rPr lang="pt-BR" sz="2400" b="1" dirty="0"/>
              <a:t>vazio</a:t>
            </a:r>
            <a:r>
              <a:rPr lang="pt-B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745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Grafos Direcionados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Uma aresta (v, w) sai do vértice v e entra  no vértice w . O vértice w é adjacente ao vértice v.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2000964"/>
            <a:ext cx="7877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49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Grafos Direcionados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Podem existir arestas de um vértice para </a:t>
            </a:r>
            <a:r>
              <a:rPr lang="pt-BR" sz="2400" dirty="0" smtClean="0"/>
              <a:t>ele </a:t>
            </a:r>
            <a:r>
              <a:rPr lang="pt-BR" sz="2400" dirty="0"/>
              <a:t>mesmo, chamadas de </a:t>
            </a:r>
            <a:r>
              <a:rPr lang="pt-BR" sz="2400" b="1" dirty="0"/>
              <a:t>self-loops.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916832"/>
            <a:ext cx="64865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0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Grafos não Direcionados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 grafo não direcionado G é um par (V, A), em que: </a:t>
            </a:r>
            <a:endParaRPr lang="pt-BR" sz="2400" dirty="0" smtClean="0"/>
          </a:p>
          <a:p>
            <a:pPr lvl="1"/>
            <a:r>
              <a:rPr lang="pt-BR" sz="2000" dirty="0" smtClean="0"/>
              <a:t>O </a:t>
            </a:r>
            <a:r>
              <a:rPr lang="pt-BR" sz="2000" dirty="0"/>
              <a:t>conjunto de arestas A é constituído de pares de vértices n</a:t>
            </a:r>
            <a:r>
              <a:rPr lang="pt-BR" sz="2000" b="1" dirty="0"/>
              <a:t>ão </a:t>
            </a:r>
            <a:r>
              <a:rPr lang="pt-BR" sz="2000" b="1" dirty="0" smtClean="0"/>
              <a:t>ordenados</a:t>
            </a:r>
            <a:r>
              <a:rPr lang="pt-BR" sz="2000" dirty="0"/>
              <a:t>.</a:t>
            </a:r>
            <a:endParaRPr lang="pt-BR" sz="2000" dirty="0" smtClean="0"/>
          </a:p>
          <a:p>
            <a:pPr lvl="1"/>
            <a:r>
              <a:rPr lang="pt-BR" sz="2000" dirty="0" smtClean="0"/>
              <a:t>As </a:t>
            </a:r>
            <a:r>
              <a:rPr lang="pt-BR" sz="2000" dirty="0"/>
              <a:t>arestas (u, v) e (v , u) são consideradas  como uma única </a:t>
            </a:r>
            <a:r>
              <a:rPr lang="pt-BR" sz="2000" dirty="0" smtClean="0"/>
              <a:t>aresta.</a:t>
            </a:r>
          </a:p>
          <a:p>
            <a:pPr lvl="1"/>
            <a:r>
              <a:rPr lang="pt-BR" sz="2000" dirty="0" smtClean="0"/>
              <a:t>A </a:t>
            </a:r>
            <a:r>
              <a:rPr lang="pt-BR" sz="2000" dirty="0"/>
              <a:t>relação de adjacência é simétrica. </a:t>
            </a:r>
            <a:endParaRPr lang="pt-BR" sz="2000" dirty="0" smtClean="0"/>
          </a:p>
          <a:p>
            <a:pPr lvl="1"/>
            <a:r>
              <a:rPr lang="pt-BR" sz="2000" dirty="0" smtClean="0"/>
              <a:t>Self-loops </a:t>
            </a:r>
            <a:r>
              <a:rPr lang="pt-BR" sz="2000" dirty="0"/>
              <a:t>não são permitidos</a:t>
            </a:r>
            <a:r>
              <a:rPr lang="pt-BR" sz="2000" dirty="0" smtClean="0"/>
              <a:t>.</a:t>
            </a:r>
          </a:p>
          <a:p>
            <a:pPr lvl="1"/>
            <a:endParaRPr lang="pt-BR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42195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49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00063" y="214313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Grafos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66209" y="1117213"/>
            <a:ext cx="8229600" cy="476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Abstração que permite codificar relacionamentos entre pares de objetos (definição </a:t>
            </a:r>
            <a:r>
              <a:rPr lang="pt-BR" sz="2400" dirty="0" smtClean="0"/>
              <a:t>informal); em que</a:t>
            </a:r>
          </a:p>
          <a:p>
            <a:r>
              <a:rPr lang="pt-BR" sz="2400" dirty="0" smtClean="0"/>
              <a:t>Os </a:t>
            </a:r>
            <a:r>
              <a:rPr lang="pt-BR" sz="2400" dirty="0"/>
              <a:t>objetos são os </a:t>
            </a:r>
            <a:r>
              <a:rPr lang="pt-BR" sz="2400" b="1" dirty="0"/>
              <a:t>vértices</a:t>
            </a:r>
            <a:r>
              <a:rPr lang="pt-BR" sz="2400" dirty="0"/>
              <a:t> do grafo </a:t>
            </a:r>
            <a:endParaRPr lang="pt-BR" sz="2400" dirty="0" smtClean="0"/>
          </a:p>
          <a:p>
            <a:r>
              <a:rPr lang="pt-BR" sz="2400" dirty="0" smtClean="0"/>
              <a:t>Os </a:t>
            </a:r>
            <a:r>
              <a:rPr lang="pt-BR" sz="2400" dirty="0"/>
              <a:t>relacionamentos são as </a:t>
            </a:r>
            <a:r>
              <a:rPr lang="pt-BR" sz="2400" b="1" dirty="0"/>
              <a:t>arestas</a:t>
            </a:r>
            <a:r>
              <a:rPr lang="pt-BR" sz="2400" dirty="0"/>
              <a:t> do grafo</a:t>
            </a:r>
          </a:p>
        </p:txBody>
      </p:sp>
    </p:spTree>
    <p:extLst>
      <p:ext uri="{BB962C8B-B14F-4D97-AF65-F5344CB8AC3E}">
        <p14:creationId xmlns:p14="http://schemas.microsoft.com/office/powerpoint/2010/main" val="249093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Grau de um vértice em um grafo não direcionado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O grau de um vértice é o número de  arestas que incidem nele. </a:t>
            </a:r>
          </a:p>
          <a:p>
            <a:r>
              <a:rPr lang="pt-BR" sz="2400" dirty="0" smtClean="0"/>
              <a:t>Um vértice </a:t>
            </a:r>
            <a:r>
              <a:rPr lang="pt-BR" sz="2400" dirty="0"/>
              <a:t>de grau zero é dito isolado ou  não conectado</a:t>
            </a:r>
            <a:r>
              <a:rPr lang="pt-BR" sz="2400" dirty="0" smtClean="0"/>
              <a:t>.</a:t>
            </a:r>
            <a:endParaRPr lang="pt-BR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65" y="2348880"/>
            <a:ext cx="60483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8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Grau de um vértice em um grafo não direcionado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O grau de um vértice é o número de  arestas que incidem nele. </a:t>
            </a:r>
          </a:p>
          <a:p>
            <a:r>
              <a:rPr lang="pt-BR" sz="2400" dirty="0" smtClean="0"/>
              <a:t>Um vértice </a:t>
            </a:r>
            <a:r>
              <a:rPr lang="pt-BR" sz="2400" dirty="0"/>
              <a:t>de grau zero é dito isolado ou  não conectado</a:t>
            </a:r>
            <a:r>
              <a:rPr lang="pt-BR" sz="2400" dirty="0" smtClean="0"/>
              <a:t>.</a:t>
            </a:r>
            <a:endParaRPr lang="pt-BR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348880"/>
            <a:ext cx="71437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22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Grau de um vértice em grafos direcionados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Grau de saída:  número de arestas que saem do vértice. </a:t>
            </a:r>
          </a:p>
          <a:p>
            <a:r>
              <a:rPr lang="pt-BR" sz="2400" dirty="0" smtClean="0"/>
              <a:t>Grau </a:t>
            </a:r>
            <a:r>
              <a:rPr lang="pt-BR" sz="2400" dirty="0"/>
              <a:t>de entrada: número  de arestas que chegam no vértice. </a:t>
            </a:r>
          </a:p>
          <a:p>
            <a:r>
              <a:rPr lang="pt-BR" sz="2400" dirty="0" smtClean="0"/>
              <a:t>Grau </a:t>
            </a:r>
            <a:r>
              <a:rPr lang="pt-BR" sz="2400" dirty="0"/>
              <a:t>de um vértice:  grau de saída + grau de entrada.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79" y="2708920"/>
            <a:ext cx="76771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Caminho entre vértices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 caminho de comprimento </a:t>
            </a:r>
            <a:r>
              <a:rPr lang="pt-BR" sz="2400" b="1" dirty="0"/>
              <a:t>k</a:t>
            </a:r>
            <a:r>
              <a:rPr lang="pt-BR" sz="2400" dirty="0"/>
              <a:t> de um vértice </a:t>
            </a:r>
            <a:r>
              <a:rPr lang="pt-BR" sz="2400" b="1" dirty="0"/>
              <a:t>x</a:t>
            </a:r>
            <a:r>
              <a:rPr lang="pt-BR" sz="2400" dirty="0"/>
              <a:t> a um </a:t>
            </a:r>
            <a:r>
              <a:rPr lang="pt-BR" sz="2400" dirty="0" smtClean="0"/>
              <a:t>      vértice </a:t>
            </a:r>
            <a:r>
              <a:rPr lang="pt-BR" sz="2400" b="1" dirty="0"/>
              <a:t>y</a:t>
            </a:r>
            <a:r>
              <a:rPr lang="pt-BR" sz="2400" dirty="0"/>
              <a:t> em um grafo </a:t>
            </a:r>
            <a:r>
              <a:rPr lang="pt-BR" sz="2400" b="1" dirty="0" smtClean="0"/>
              <a:t>G </a:t>
            </a:r>
            <a:r>
              <a:rPr lang="pt-BR" sz="2400" b="1" dirty="0"/>
              <a:t>= (V , A) </a:t>
            </a:r>
            <a:r>
              <a:rPr lang="pt-BR" sz="2400" dirty="0"/>
              <a:t>é uma </a:t>
            </a:r>
            <a:r>
              <a:rPr lang="pt-BR" sz="2400" dirty="0" smtClean="0"/>
              <a:t>sequência </a:t>
            </a:r>
            <a:r>
              <a:rPr lang="pt-BR" sz="2400" dirty="0"/>
              <a:t>de vértices   </a:t>
            </a:r>
            <a:r>
              <a:rPr lang="pt-BR" sz="2400" b="1" dirty="0" smtClean="0"/>
              <a:t>(</a:t>
            </a:r>
            <a:r>
              <a:rPr lang="pt-BR" sz="2400" b="1" dirty="0"/>
              <a:t>v0 , v1 , v2 , . . . , </a:t>
            </a:r>
            <a:r>
              <a:rPr lang="pt-BR" sz="2400" b="1" dirty="0" err="1"/>
              <a:t>vk</a:t>
            </a:r>
            <a:r>
              <a:rPr lang="pt-BR" sz="2400" b="1" dirty="0"/>
              <a:t> )</a:t>
            </a:r>
            <a:r>
              <a:rPr lang="pt-BR" sz="2400" dirty="0"/>
              <a:t>  </a:t>
            </a:r>
            <a:r>
              <a:rPr lang="pt-BR" sz="2400" dirty="0" smtClean="0"/>
              <a:t>tal </a:t>
            </a:r>
            <a:r>
              <a:rPr lang="pt-BR" sz="2400" dirty="0"/>
              <a:t>que </a:t>
            </a:r>
            <a:r>
              <a:rPr lang="pt-BR" sz="2400" b="1" dirty="0"/>
              <a:t>x = v0 e y = </a:t>
            </a:r>
            <a:r>
              <a:rPr lang="pt-BR" sz="2400" b="1" dirty="0" err="1" smtClean="0"/>
              <a:t>vk</a:t>
            </a:r>
            <a:r>
              <a:rPr lang="pt-BR" sz="2400" dirty="0" smtClean="0"/>
              <a:t>, </a:t>
            </a:r>
            <a:r>
              <a:rPr lang="pt-BR" sz="2400" dirty="0"/>
              <a:t>e </a:t>
            </a:r>
            <a:r>
              <a:rPr lang="pt-BR" sz="2400" b="1" dirty="0"/>
              <a:t>(vi−1 , vi ) ∈ A  para i = 1, 2, . . . , k</a:t>
            </a:r>
            <a:r>
              <a:rPr lang="pt-BR" sz="2400" dirty="0"/>
              <a:t> . </a:t>
            </a:r>
          </a:p>
          <a:p>
            <a:r>
              <a:rPr lang="pt-BR" sz="2400" b="1" dirty="0" smtClean="0"/>
              <a:t>O </a:t>
            </a:r>
            <a:r>
              <a:rPr lang="pt-BR" sz="2400" b="1" dirty="0"/>
              <a:t>comprimento de um caminho é o número de arestas nele</a:t>
            </a:r>
          </a:p>
        </p:txBody>
      </p:sp>
    </p:spTree>
    <p:extLst>
      <p:ext uri="{BB962C8B-B14F-4D97-AF65-F5344CB8AC3E}">
        <p14:creationId xmlns:p14="http://schemas.microsoft.com/office/powerpoint/2010/main" val="357215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Caminho entre vértices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/>
              <a:t>(2,4,1,3,5,4,5) </a:t>
            </a:r>
            <a:r>
              <a:rPr lang="pt-BR" sz="2400" dirty="0"/>
              <a:t>é um caminho do vértice 2 até o vértice 5 de  comprimento </a:t>
            </a:r>
            <a:r>
              <a:rPr lang="pt-BR" sz="2400" dirty="0" smtClean="0"/>
              <a:t>6</a:t>
            </a:r>
          </a:p>
          <a:p>
            <a:endParaRPr lang="pt-BR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5976664" cy="384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9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Caminho entre vértices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Se </a:t>
            </a:r>
            <a:r>
              <a:rPr lang="pt-BR" sz="2400" dirty="0"/>
              <a:t>existir um caminho c de x a y então y é alcançável a partir de x via c. </a:t>
            </a:r>
          </a:p>
          <a:p>
            <a:r>
              <a:rPr lang="pt-BR" sz="2400" dirty="0" smtClean="0"/>
              <a:t>Um </a:t>
            </a:r>
            <a:r>
              <a:rPr lang="pt-BR" sz="2400" dirty="0"/>
              <a:t>caminho é simples se todos os vértices do caminho são distintos. </a:t>
            </a:r>
            <a:r>
              <a:rPr lang="pt-BR" sz="2400" b="1" dirty="0"/>
              <a:t>Exemplo: (2,4,1,3,5) </a:t>
            </a:r>
            <a:endParaRPr lang="pt-BR" sz="2400" b="1" dirty="0" smtClean="0"/>
          </a:p>
          <a:p>
            <a:endParaRPr lang="pt-BR" sz="24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93" y="2708920"/>
            <a:ext cx="53054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08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Componentes conectados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 grafo não direcionado é conectado se cada par de vértices está conectado por um caminho</a:t>
            </a:r>
            <a:r>
              <a:rPr lang="pt-BR" sz="2400" dirty="0" smtClean="0"/>
              <a:t>.</a:t>
            </a:r>
          </a:p>
          <a:p>
            <a:r>
              <a:rPr lang="pt-BR" sz="2400" dirty="0"/>
              <a:t>Os componentes conectados são as porções conectadas de um grafo</a:t>
            </a:r>
            <a:r>
              <a:rPr lang="pt-BR" sz="2400" dirty="0" smtClean="0"/>
              <a:t>.</a:t>
            </a:r>
          </a:p>
          <a:p>
            <a:r>
              <a:rPr lang="pt-BR" sz="2400" dirty="0"/>
              <a:t>Um grafo não direcionado é conectado se ele tem exatamente um componente conectado.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542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Componentes conectados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Os componentes conectados são: {3</a:t>
            </a:r>
            <a:r>
              <a:rPr lang="pt-BR" sz="2400" dirty="0" smtClean="0"/>
              <a:t>}</a:t>
            </a:r>
            <a:r>
              <a:rPr lang="pt-BR" sz="2400" b="1" dirty="0" smtClean="0"/>
              <a:t>, </a:t>
            </a:r>
            <a:r>
              <a:rPr lang="pt-BR" sz="2400" dirty="0"/>
              <a:t>{0,1,2} e {4,5} e o </a:t>
            </a:r>
            <a:r>
              <a:rPr lang="pt-BR" sz="2400" b="1" dirty="0"/>
              <a:t>grafo não é conectado </a:t>
            </a:r>
            <a:r>
              <a:rPr lang="pt-BR" sz="2400" dirty="0" smtClean="0"/>
              <a:t>uma </a:t>
            </a:r>
            <a:r>
              <a:rPr lang="pt-BR" sz="2400" dirty="0"/>
              <a:t>vez que ele tem mais de um componente conectado.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2587219"/>
            <a:ext cx="4385372" cy="281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92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Componentes fortemente conectados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 grafo direcionado G = (V,A) é fortemente conectado se cada dois vértices quaisquer são alcançáveis um a partir do outro</a:t>
            </a:r>
            <a:r>
              <a:rPr lang="pt-BR" sz="2400" dirty="0" smtClean="0"/>
              <a:t>.</a:t>
            </a:r>
          </a:p>
          <a:p>
            <a:r>
              <a:rPr lang="pt-BR" sz="2400" dirty="0"/>
              <a:t>Os componentes fortemente conectados de um grafo direcionado são conjuntos de vértices sob a relação </a:t>
            </a:r>
            <a:r>
              <a:rPr lang="pt-BR" sz="2400" b="1" dirty="0"/>
              <a:t>“são mutuamente alcançáveis”.</a:t>
            </a:r>
            <a:endParaRPr lang="pt-BR" sz="2400" b="1" dirty="0" smtClean="0"/>
          </a:p>
          <a:p>
            <a:r>
              <a:rPr lang="pt-BR" sz="2400" dirty="0"/>
              <a:t>Um grafo direcionado fortemente conectado tem apenas um componente fortemente conectado.</a:t>
            </a:r>
          </a:p>
        </p:txBody>
      </p:sp>
    </p:spTree>
    <p:extLst>
      <p:ext uri="{BB962C8B-B14F-4D97-AF65-F5344CB8AC3E}">
        <p14:creationId xmlns:p14="http://schemas.microsoft.com/office/powerpoint/2010/main" val="226359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Componentes fortemente conectados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{0, 1, 2, 3}, {4} e {5} são os componentes fortemente conectados </a:t>
            </a:r>
          </a:p>
          <a:p>
            <a:r>
              <a:rPr lang="pt-BR" sz="2400" dirty="0" smtClean="0"/>
              <a:t>{</a:t>
            </a:r>
            <a:r>
              <a:rPr lang="pt-BR" sz="2400" dirty="0"/>
              <a:t>4, 5} não é um componente fortemente </a:t>
            </a:r>
            <a:r>
              <a:rPr lang="pt-BR" sz="2400" dirty="0" smtClean="0"/>
              <a:t>conectado</a:t>
            </a:r>
          </a:p>
          <a:p>
            <a:endParaRPr lang="pt-BR" sz="2400" dirty="0" smtClean="0"/>
          </a:p>
          <a:p>
            <a:endParaRPr lang="pt-BR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279" y="2636912"/>
            <a:ext cx="48577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4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/>
          <p:cNvSpPr>
            <a:spLocks noGrp="1"/>
          </p:cNvSpPr>
          <p:nvPr>
            <p:ph type="title"/>
          </p:nvPr>
        </p:nvSpPr>
        <p:spPr>
          <a:xfrm>
            <a:off x="467544" y="142306"/>
            <a:ext cx="8229600" cy="766414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Transporte aéreo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908720"/>
            <a:ext cx="9026971" cy="538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28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Grafo Completo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 grafo completo é um grafo não direcionado no qual todos os pares de vértices são adjacentes</a:t>
            </a:r>
            <a:r>
              <a:rPr lang="pt-BR" sz="2400" dirty="0" smtClean="0"/>
              <a:t>.</a:t>
            </a:r>
          </a:p>
          <a:p>
            <a:endParaRPr lang="pt-BR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07" y="1939051"/>
            <a:ext cx="74676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28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Grafo Completo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 grafo completo é um grafo não direcionado no qual todos os pares de vértices são adjacentes.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16" y="1988840"/>
            <a:ext cx="60864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1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Operações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Criar um grafo vazio</a:t>
            </a:r>
          </a:p>
          <a:p>
            <a:r>
              <a:rPr lang="pt-BR" sz="2400" dirty="0" smtClean="0"/>
              <a:t>Inserir uma aresta n grafo</a:t>
            </a:r>
          </a:p>
          <a:p>
            <a:r>
              <a:rPr lang="pt-BR" sz="2400" dirty="0" smtClean="0"/>
              <a:t>Verificar se existe determinada aresta no grafo</a:t>
            </a:r>
          </a:p>
          <a:p>
            <a:r>
              <a:rPr lang="pt-BR" sz="2400" b="1" dirty="0" smtClean="0"/>
              <a:t>Obter a lista de vértices adjacentes a determinado vértice</a:t>
            </a:r>
          </a:p>
          <a:p>
            <a:r>
              <a:rPr lang="pt-BR" sz="2400" dirty="0" smtClean="0"/>
              <a:t>Eliminar uma aresta do grafo</a:t>
            </a:r>
          </a:p>
          <a:p>
            <a:r>
              <a:rPr lang="pt-BR" sz="2400" dirty="0" smtClean="0"/>
              <a:t>Imprimir o grafo</a:t>
            </a:r>
          </a:p>
          <a:p>
            <a:r>
              <a:rPr lang="pt-BR" sz="2400" dirty="0" smtClean="0"/>
              <a:t>Obter o número de vértices do grafo</a:t>
            </a:r>
          </a:p>
          <a:p>
            <a:r>
              <a:rPr lang="pt-BR" sz="2400" dirty="0" smtClean="0"/>
              <a:t>Obter o número de arestas do grafo</a:t>
            </a:r>
          </a:p>
          <a:p>
            <a:r>
              <a:rPr lang="pt-BR" sz="2400" dirty="0" smtClean="0"/>
              <a:t>Obter a aresta de menor peso de um grafo</a:t>
            </a:r>
          </a:p>
          <a:p>
            <a:endParaRPr lang="pt-BR" sz="24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053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Representação de Grafos em Matrizes de Adjacências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Associar vértices à linhas e colunas da matriz e o elemento da matriz indica se há </a:t>
            </a:r>
            <a:r>
              <a:rPr lang="pt-BR" sz="2400" dirty="0" smtClean="0"/>
              <a:t>aresta</a:t>
            </a:r>
          </a:p>
          <a:p>
            <a:r>
              <a:rPr lang="pt-BR" sz="2400" dirty="0"/>
              <a:t>A matriz de adjacência de um grafo G = (V , A) contendo n vértices é uma matriz n × n, em que: </a:t>
            </a:r>
            <a:endParaRPr lang="pt-BR" sz="2400" dirty="0" smtClean="0"/>
          </a:p>
          <a:p>
            <a:pPr lvl="1"/>
            <a:r>
              <a:rPr lang="pt-BR" sz="2000" dirty="0" smtClean="0"/>
              <a:t>A[i</a:t>
            </a:r>
            <a:r>
              <a:rPr lang="pt-BR" sz="2000" dirty="0"/>
              <a:t>, j]=1 (ou verdadeiro) se e somente se existe um arco do vértice i para o vértice j . </a:t>
            </a:r>
            <a:endParaRPr lang="pt-BR" sz="2000" dirty="0" smtClean="0"/>
          </a:p>
          <a:p>
            <a:pPr lvl="1"/>
            <a:r>
              <a:rPr lang="pt-BR" sz="2000" dirty="0" smtClean="0"/>
              <a:t>A[i</a:t>
            </a:r>
            <a:r>
              <a:rPr lang="pt-BR" sz="2000" dirty="0"/>
              <a:t>, j]=0 caso contrário.</a:t>
            </a:r>
            <a:endParaRPr lang="pt-BR" sz="2000" b="1" dirty="0" smtClean="0"/>
          </a:p>
          <a:p>
            <a:r>
              <a:rPr lang="pt-BR" sz="2400" dirty="0"/>
              <a:t>Considere grafos grandes e </a:t>
            </a:r>
            <a:r>
              <a:rPr lang="pt-BR" sz="2400" dirty="0" err="1" smtClean="0"/>
              <a:t>esparços</a:t>
            </a:r>
            <a:r>
              <a:rPr lang="pt-BR" sz="2400" dirty="0" smtClean="0"/>
              <a:t>:</a:t>
            </a:r>
          </a:p>
          <a:p>
            <a:pPr lvl="1"/>
            <a:r>
              <a:rPr lang="pt-BR" sz="2000" dirty="0" smtClean="0"/>
              <a:t>Grande</a:t>
            </a:r>
            <a:r>
              <a:rPr lang="pt-BR" sz="2000" dirty="0"/>
              <a:t>: muitos vértices </a:t>
            </a:r>
            <a:endParaRPr lang="pt-BR" sz="2000" dirty="0" smtClean="0"/>
          </a:p>
          <a:p>
            <a:pPr lvl="1"/>
            <a:r>
              <a:rPr lang="pt-BR" sz="2000" dirty="0" err="1" smtClean="0"/>
              <a:t>Esparço</a:t>
            </a:r>
            <a:r>
              <a:rPr lang="pt-BR" sz="2000" dirty="0"/>
              <a:t>: relativamente poucas </a:t>
            </a:r>
            <a:r>
              <a:rPr lang="pt-BR" sz="2000" dirty="0" smtClean="0"/>
              <a:t>arestas</a:t>
            </a:r>
          </a:p>
          <a:p>
            <a:r>
              <a:rPr lang="pt-BR" sz="2400" b="1" dirty="0" smtClean="0"/>
              <a:t>Matriz </a:t>
            </a:r>
            <a:r>
              <a:rPr lang="pt-BR" sz="2400" b="1" dirty="0"/>
              <a:t>formada principalmente de zeros! – Grande consumo de memória (</a:t>
            </a:r>
            <a:r>
              <a:rPr lang="pt-BR" sz="2400" b="1" dirty="0" smtClean="0"/>
              <a:t>desnecessário</a:t>
            </a:r>
            <a:r>
              <a:rPr lang="pt-BR" sz="2400" b="1" dirty="0"/>
              <a:t>)!</a:t>
            </a:r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4700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Representação de Grafos em Matrizes de Adjacências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56222"/>
            <a:ext cx="78962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1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Representação de Grafos em Matrizes de Adjacências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Deve ser utilizada para grafos densos, em que |A| é próximo de |V| 2 . </a:t>
            </a:r>
          </a:p>
          <a:p>
            <a:r>
              <a:rPr lang="pt-BR" sz="2400" dirty="0" smtClean="0"/>
              <a:t>O </a:t>
            </a:r>
            <a:r>
              <a:rPr lang="pt-BR" sz="2400" dirty="0"/>
              <a:t>tempo necessário para acessar um elemento é independente de |V| ou |A|. </a:t>
            </a:r>
          </a:p>
          <a:p>
            <a:r>
              <a:rPr lang="pt-BR" sz="2400" dirty="0" smtClean="0"/>
              <a:t>É </a:t>
            </a:r>
            <a:r>
              <a:rPr lang="pt-BR" sz="2400" dirty="0"/>
              <a:t>muito útil para algoritmos em que necessitamos saber com rapidez se existe uma aresta ligando dois vértices. </a:t>
            </a:r>
          </a:p>
        </p:txBody>
      </p:sp>
    </p:spTree>
    <p:extLst>
      <p:ext uri="{BB962C8B-B14F-4D97-AF65-F5344CB8AC3E}">
        <p14:creationId xmlns:p14="http://schemas.microsoft.com/office/powerpoint/2010/main" val="319150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Representação de Grafos em Listas de Adjacências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/>
              <a:t>Como representar grafos grandes e </a:t>
            </a:r>
            <a:r>
              <a:rPr lang="pt-BR" sz="2400" b="1" dirty="0" err="1"/>
              <a:t>esparços</a:t>
            </a:r>
            <a:r>
              <a:rPr lang="pt-BR" sz="2400" b="1" dirty="0"/>
              <a:t>? </a:t>
            </a:r>
          </a:p>
          <a:p>
            <a:r>
              <a:rPr lang="pt-BR" sz="2400" b="1" dirty="0" smtClean="0"/>
              <a:t>Associa a cada vértice uma lista de vértices adjacentes.</a:t>
            </a:r>
          </a:p>
          <a:p>
            <a:r>
              <a:rPr lang="pt-BR" sz="2400" dirty="0"/>
              <a:t>A representação de um grafo G = (V , A) usando listas de adjacências consiste de: </a:t>
            </a:r>
            <a:endParaRPr lang="pt-BR" sz="2400" dirty="0" smtClean="0"/>
          </a:p>
          <a:p>
            <a:r>
              <a:rPr lang="pt-BR" sz="2400" dirty="0"/>
              <a:t>U</a:t>
            </a:r>
            <a:r>
              <a:rPr lang="pt-BR" sz="2400" dirty="0" smtClean="0"/>
              <a:t>m </a:t>
            </a:r>
            <a:r>
              <a:rPr lang="pt-BR" sz="2400" dirty="0"/>
              <a:t>vetor </a:t>
            </a:r>
            <a:r>
              <a:rPr lang="pt-BR" sz="2400" dirty="0" err="1"/>
              <a:t>Adj</a:t>
            </a:r>
            <a:r>
              <a:rPr lang="pt-BR" sz="2400" dirty="0"/>
              <a:t> de |V| listas, uma para cada vértice em V. </a:t>
            </a:r>
            <a:endParaRPr lang="pt-BR" sz="2400" dirty="0" smtClean="0"/>
          </a:p>
          <a:p>
            <a:r>
              <a:rPr lang="pt-BR" sz="2400" dirty="0"/>
              <a:t>P</a:t>
            </a:r>
            <a:r>
              <a:rPr lang="pt-BR" sz="2400" dirty="0" smtClean="0"/>
              <a:t>ara </a:t>
            </a:r>
            <a:r>
              <a:rPr lang="pt-BR" sz="2400" dirty="0"/>
              <a:t>cada u ∈ V, a lista de adjacências </a:t>
            </a:r>
            <a:r>
              <a:rPr lang="pt-BR" sz="2400" dirty="0" err="1"/>
              <a:t>Adj</a:t>
            </a:r>
            <a:r>
              <a:rPr lang="pt-BR" sz="2400" dirty="0"/>
              <a:t>[u] consiste de todos os vértices adjacentes a u, i.e., todos os vértices v tais que existe uma aresta (</a:t>
            </a:r>
            <a:r>
              <a:rPr lang="pt-BR" sz="2400" dirty="0" err="1"/>
              <a:t>u,v</a:t>
            </a:r>
            <a:r>
              <a:rPr lang="pt-BR" sz="2400" dirty="0"/>
              <a:t>) ∈ A</a:t>
            </a:r>
          </a:p>
        </p:txBody>
      </p:sp>
    </p:spTree>
    <p:extLst>
      <p:ext uri="{BB962C8B-B14F-4D97-AF65-F5344CB8AC3E}">
        <p14:creationId xmlns:p14="http://schemas.microsoft.com/office/powerpoint/2010/main" val="84953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Representação de Grafos em Listas de Adjacências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6868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1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Grafos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Como explorar um grafo de forma sistemática</a:t>
            </a:r>
            <a:r>
              <a:rPr lang="pt-BR" sz="2400" dirty="0" smtClean="0"/>
              <a:t>?</a:t>
            </a:r>
          </a:p>
          <a:p>
            <a:r>
              <a:rPr lang="pt-BR" sz="2400" dirty="0"/>
              <a:t>Muitas aplicações são abstraídas como problemas de </a:t>
            </a:r>
            <a:r>
              <a:rPr lang="pt-BR" sz="2400" dirty="0" smtClean="0"/>
              <a:t>busca</a:t>
            </a:r>
          </a:p>
          <a:p>
            <a:r>
              <a:rPr lang="pt-BR" sz="2400" dirty="0"/>
              <a:t>Os algoritmos de busca em grafos são a base de vários algoritmos mais gerais em grafos</a:t>
            </a:r>
            <a:r>
              <a:rPr lang="pt-BR" sz="2400" dirty="0" smtClean="0"/>
              <a:t>.</a:t>
            </a:r>
          </a:p>
          <a:p>
            <a:endParaRPr lang="pt-BR" sz="2400" dirty="0" smtClean="0"/>
          </a:p>
          <a:p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34694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Grafos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Como explorar o grafo? </a:t>
            </a:r>
          </a:p>
          <a:p>
            <a:r>
              <a:rPr lang="pt-BR" sz="2400" dirty="0" smtClean="0"/>
              <a:t>Por </a:t>
            </a:r>
            <a:r>
              <a:rPr lang="pt-BR" sz="2400" dirty="0"/>
              <a:t>exemplo, como saber se existe caminhos simples entre dois vértices? </a:t>
            </a:r>
            <a:endParaRPr lang="pt-BR" sz="2400" dirty="0" smtClean="0"/>
          </a:p>
          <a:p>
            <a:r>
              <a:rPr lang="pt-BR" sz="2400" b="1" dirty="0" smtClean="0"/>
              <a:t>Evitar </a:t>
            </a:r>
            <a:r>
              <a:rPr lang="pt-BR" sz="2400" b="1" dirty="0"/>
              <a:t>explorar vértices já explorados. Temos que marcar os vértices</a:t>
            </a:r>
            <a:r>
              <a:rPr lang="pt-BR" sz="2400" b="1" dirty="0" smtClean="0"/>
              <a:t>!</a:t>
            </a:r>
          </a:p>
          <a:p>
            <a:endParaRPr lang="pt-BR" sz="24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78140"/>
            <a:ext cx="47815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52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/>
          <p:cNvSpPr>
            <a:spLocks noGrp="1"/>
          </p:cNvSpPr>
          <p:nvPr>
            <p:ph type="title"/>
          </p:nvPr>
        </p:nvSpPr>
        <p:spPr>
          <a:xfrm>
            <a:off x="467544" y="142306"/>
            <a:ext cx="8229600" cy="766414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Páginas Web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980728"/>
            <a:ext cx="8782050" cy="506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8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Seja G = (V , A) é um vértice s de </a:t>
            </a:r>
            <a:r>
              <a:rPr lang="pt-BR" sz="2400" dirty="0" smtClean="0"/>
              <a:t>G</a:t>
            </a:r>
          </a:p>
          <a:p>
            <a:r>
              <a:rPr lang="pt-BR" sz="2400" b="1" dirty="0"/>
              <a:t>BFS percorre as arestas de G descobrindo todos os vértices atingíveis a partir de </a:t>
            </a:r>
            <a:r>
              <a:rPr lang="pt-BR" sz="2400" b="1" dirty="0" smtClean="0"/>
              <a:t>s</a:t>
            </a:r>
          </a:p>
          <a:p>
            <a:r>
              <a:rPr lang="pt-BR" sz="2400" dirty="0"/>
              <a:t>BFS determina a </a:t>
            </a:r>
            <a:r>
              <a:rPr lang="pt-BR" sz="2400" b="1" dirty="0"/>
              <a:t>distância</a:t>
            </a:r>
            <a:r>
              <a:rPr lang="pt-BR" sz="2400" dirty="0"/>
              <a:t> (em número de arestas) de cada um desses vértices a s</a:t>
            </a:r>
            <a:r>
              <a:rPr lang="pt-BR" sz="2400" dirty="0" smtClean="0"/>
              <a:t>.</a:t>
            </a:r>
          </a:p>
          <a:p>
            <a:endParaRPr lang="pt-BR" sz="2400" b="1" dirty="0" smtClean="0"/>
          </a:p>
          <a:p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19130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Antes de encontrar um vértice à distância k+1 de s, todos os vértices à distância k são encontrados</a:t>
            </a:r>
            <a:r>
              <a:rPr lang="pt-BR" sz="2400" dirty="0" smtClean="0"/>
              <a:t>.</a:t>
            </a:r>
          </a:p>
          <a:p>
            <a:endParaRPr lang="pt-BR" sz="2400" b="1" dirty="0" smtClean="0"/>
          </a:p>
          <a:p>
            <a:endParaRPr lang="pt-BR" sz="2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60848"/>
            <a:ext cx="74676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48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BFS produz uma árvore BFS com raiz em s, que contém todos os vértices acessíveis. </a:t>
            </a:r>
            <a:endParaRPr lang="pt-BR" sz="2400" dirty="0" smtClean="0"/>
          </a:p>
          <a:p>
            <a:r>
              <a:rPr lang="pt-BR" sz="2400" b="1" dirty="0" smtClean="0"/>
              <a:t>Determinando </a:t>
            </a:r>
            <a:r>
              <a:rPr lang="pt-BR" sz="2400" b="1" dirty="0"/>
              <a:t>o caminho mínimo ou caminho mais curto (caminho que contém o número mínimo de arestas) de s a t (vértice acessível).</a:t>
            </a:r>
            <a:endParaRPr lang="pt-BR" sz="2400" b="1" dirty="0" smtClean="0"/>
          </a:p>
          <a:p>
            <a:endParaRPr lang="pt-BR" sz="24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79" y="3140968"/>
            <a:ext cx="50863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86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Para organizar o processo de busca os vértices são pintados: </a:t>
            </a:r>
          </a:p>
          <a:p>
            <a:pPr marL="0" indent="0">
              <a:buNone/>
            </a:pPr>
            <a:r>
              <a:rPr lang="pt-BR" sz="2400" b="1" dirty="0" smtClean="0"/>
              <a:t>    - branco: não foram descobertos ainda </a:t>
            </a:r>
          </a:p>
          <a:p>
            <a:pPr marL="0" indent="0">
              <a:buNone/>
            </a:pPr>
            <a:r>
              <a:rPr lang="pt-BR" sz="2400" b="1" dirty="0" smtClean="0"/>
              <a:t>    - cinzas: são a fronteira.  </a:t>
            </a:r>
            <a:r>
              <a:rPr lang="pt-BR" sz="2400" dirty="0" smtClean="0"/>
              <a:t>O vértice já foi </a:t>
            </a:r>
            <a:r>
              <a:rPr lang="pt-BR" sz="2400" b="1" dirty="0" smtClean="0"/>
              <a:t>descoberto</a:t>
            </a:r>
            <a:r>
              <a:rPr lang="pt-BR" sz="2400" dirty="0" smtClean="0"/>
              <a:t> mais ainda </a:t>
            </a:r>
            <a:r>
              <a:rPr lang="pt-BR" sz="2400" b="1" dirty="0" smtClean="0"/>
              <a:t>não examinamos os seus vizinhos</a:t>
            </a:r>
            <a:r>
              <a:rPr lang="pt-BR" sz="2400" dirty="0" smtClean="0"/>
              <a:t>. </a:t>
            </a:r>
          </a:p>
          <a:p>
            <a:pPr marL="0" indent="0">
              <a:buNone/>
            </a:pPr>
            <a:r>
              <a:rPr lang="pt-BR" sz="2400" dirty="0" smtClean="0"/>
              <a:t>    </a:t>
            </a:r>
            <a:r>
              <a:rPr lang="pt-BR" sz="2400" b="1" dirty="0" smtClean="0"/>
              <a:t>- pretos: são os vértices já descobertos e seus vizinhos já foram examinados</a:t>
            </a:r>
            <a:r>
              <a:rPr lang="pt-BR" sz="2400" dirty="0" smtClean="0"/>
              <a:t>.  É utilizada uma fila para manter os </a:t>
            </a:r>
            <a:r>
              <a:rPr lang="pt-BR" sz="2400" b="1" dirty="0" smtClean="0"/>
              <a:t>vértices cinzas</a:t>
            </a:r>
          </a:p>
        </p:txBody>
      </p:sp>
    </p:spTree>
    <p:extLst>
      <p:ext uri="{BB962C8B-B14F-4D97-AF65-F5344CB8AC3E}">
        <p14:creationId xmlns:p14="http://schemas.microsoft.com/office/powerpoint/2010/main" val="17114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5" y="1052736"/>
            <a:ext cx="7962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25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" y="1124744"/>
            <a:ext cx="74199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12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9" y="1078879"/>
            <a:ext cx="73818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88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52736"/>
            <a:ext cx="78581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7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54" y="1052736"/>
            <a:ext cx="802957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3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2" y="1134189"/>
            <a:ext cx="805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1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Aplicação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Quantos caminhos existem para ir de </a:t>
            </a:r>
            <a:r>
              <a:rPr lang="pt-BR" sz="2400" dirty="0" smtClean="0"/>
              <a:t>Praga </a:t>
            </a:r>
            <a:r>
              <a:rPr lang="pt-BR" sz="2400" dirty="0"/>
              <a:t>até Amsterdam? </a:t>
            </a:r>
          </a:p>
          <a:p>
            <a:r>
              <a:rPr lang="pt-BR" sz="2400" dirty="0" smtClean="0"/>
              <a:t>Qual </a:t>
            </a:r>
            <a:r>
              <a:rPr lang="pt-BR" sz="2400" dirty="0"/>
              <a:t>é o </a:t>
            </a:r>
            <a:r>
              <a:rPr lang="pt-BR" sz="2400" dirty="0" smtClean="0"/>
              <a:t>menor (</a:t>
            </a:r>
            <a:r>
              <a:rPr lang="pt-BR" sz="2400" dirty="0"/>
              <a:t>melhor) caminho </a:t>
            </a:r>
            <a:r>
              <a:rPr lang="pt-BR" sz="2400" dirty="0" smtClean="0"/>
              <a:t>entre Praga </a:t>
            </a:r>
            <a:r>
              <a:rPr lang="pt-BR" sz="2400" dirty="0"/>
              <a:t>e Amsterdam? </a:t>
            </a:r>
          </a:p>
          <a:p>
            <a:r>
              <a:rPr lang="pt-BR" sz="2400" dirty="0" smtClean="0"/>
              <a:t>Existe </a:t>
            </a:r>
            <a:r>
              <a:rPr lang="pt-BR" sz="2400" dirty="0"/>
              <a:t>um caminho para ir de uma cidade a  outra?</a:t>
            </a:r>
          </a:p>
        </p:txBody>
      </p:sp>
    </p:spTree>
    <p:extLst>
      <p:ext uri="{BB962C8B-B14F-4D97-AF65-F5344CB8AC3E}">
        <p14:creationId xmlns:p14="http://schemas.microsoft.com/office/powerpoint/2010/main" val="52837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54" y="1052736"/>
            <a:ext cx="7839075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60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1085185"/>
            <a:ext cx="80867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7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052736"/>
            <a:ext cx="80581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5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066800"/>
            <a:ext cx="82010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33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066800"/>
            <a:ext cx="82010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05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028700"/>
            <a:ext cx="79724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2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Problema: Como saber se existe caminho entre dois vértices? Exemplo: existe um caminho entre São </a:t>
            </a:r>
            <a:r>
              <a:rPr lang="pt-BR" sz="2400" dirty="0" err="1"/>
              <a:t>Luis</a:t>
            </a:r>
            <a:r>
              <a:rPr lang="pt-BR" sz="2400" dirty="0"/>
              <a:t> e Limeira</a:t>
            </a:r>
            <a:r>
              <a:rPr lang="pt-BR" sz="2400" dirty="0" smtClean="0"/>
              <a:t>?</a:t>
            </a:r>
          </a:p>
          <a:p>
            <a:r>
              <a:rPr lang="pt-BR" sz="2400" dirty="0"/>
              <a:t>Solução: usar BFS </a:t>
            </a:r>
          </a:p>
          <a:p>
            <a:r>
              <a:rPr lang="pt-BR" sz="2400" dirty="0" smtClean="0"/>
              <a:t>Marcar </a:t>
            </a:r>
            <a:r>
              <a:rPr lang="pt-BR" sz="2400" dirty="0"/>
              <a:t>São </a:t>
            </a:r>
            <a:r>
              <a:rPr lang="pt-BR" sz="2400" dirty="0" err="1"/>
              <a:t>Luis</a:t>
            </a:r>
            <a:r>
              <a:rPr lang="pt-BR" sz="2400" dirty="0"/>
              <a:t> como raiz </a:t>
            </a:r>
            <a:endParaRPr lang="pt-BR" sz="2400" dirty="0" smtClean="0"/>
          </a:p>
          <a:p>
            <a:r>
              <a:rPr lang="pt-BR" sz="2400" dirty="0" smtClean="0"/>
              <a:t>Realizar </a:t>
            </a:r>
            <a:r>
              <a:rPr lang="pt-BR" sz="2400" dirty="0"/>
              <a:t>BFS </a:t>
            </a:r>
          </a:p>
          <a:p>
            <a:r>
              <a:rPr lang="pt-BR" sz="2400" dirty="0" smtClean="0"/>
              <a:t>Ao </a:t>
            </a:r>
            <a:r>
              <a:rPr lang="pt-BR" sz="2400" dirty="0"/>
              <a:t>terminar BFS se Limeira tiver distância diferente de infinito ou se o vértice está pintado de preto, então há caminho, caso contrário, não há. </a:t>
            </a:r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31144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Problema: Como saber se um grafo é conectado (i.e., se cada par de vértices está conectado por um caminho)? Exemplo: gostaria de saber se posso voar de qualquer cidade para qualquer cidade. </a:t>
            </a:r>
          </a:p>
          <a:p>
            <a:r>
              <a:rPr lang="pt-BR" sz="2400" b="1" dirty="0" smtClean="0"/>
              <a:t>Solução</a:t>
            </a:r>
            <a:r>
              <a:rPr lang="pt-BR" sz="2400" dirty="0"/>
              <a:t>: usar BFS </a:t>
            </a:r>
          </a:p>
          <a:p>
            <a:r>
              <a:rPr lang="pt-BR" sz="2400" dirty="0" smtClean="0"/>
              <a:t>Escolher </a:t>
            </a:r>
            <a:r>
              <a:rPr lang="pt-BR" sz="2400" dirty="0"/>
              <a:t>um vértice v qualquer de G </a:t>
            </a:r>
          </a:p>
          <a:p>
            <a:r>
              <a:rPr lang="pt-BR" sz="2400" dirty="0" smtClean="0"/>
              <a:t>Executar </a:t>
            </a:r>
            <a:r>
              <a:rPr lang="pt-BR" sz="2400" dirty="0"/>
              <a:t>BFS à partir de </a:t>
            </a:r>
            <a:r>
              <a:rPr lang="pt-BR" sz="2400"/>
              <a:t>v </a:t>
            </a:r>
            <a:endParaRPr lang="pt-BR" sz="2400" dirty="0" smtClean="0"/>
          </a:p>
          <a:p>
            <a:r>
              <a:rPr lang="pt-BR" sz="2400" dirty="0" smtClean="0"/>
              <a:t>Verificar </a:t>
            </a:r>
            <a:r>
              <a:rPr lang="pt-BR" sz="2400" dirty="0"/>
              <a:t>se todos vértices foram pintados de preto</a:t>
            </a:r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8838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 - Implementação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0042"/>
            <a:ext cx="8856984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6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20876"/>
            <a:ext cx="9036496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65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/>
          <p:cNvSpPr>
            <a:spLocks noGrp="1"/>
          </p:cNvSpPr>
          <p:nvPr>
            <p:ph type="title"/>
          </p:nvPr>
        </p:nvSpPr>
        <p:spPr>
          <a:xfrm>
            <a:off x="467544" y="142306"/>
            <a:ext cx="8229600" cy="766414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Viagem entre duas cidades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5" y="980728"/>
            <a:ext cx="8077200" cy="507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4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757238"/>
            <a:ext cx="9036497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6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42950"/>
            <a:ext cx="8784976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71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81050"/>
            <a:ext cx="8964488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26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790575"/>
            <a:ext cx="878497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6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52475"/>
            <a:ext cx="8856984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02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b="1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76288"/>
            <a:ext cx="8712968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3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Largura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Considerada também como uma busca por nível. </a:t>
            </a:r>
            <a:endParaRPr lang="pt-BR" sz="2400" dirty="0" smtClean="0"/>
          </a:p>
          <a:p>
            <a:r>
              <a:rPr lang="pt-BR" sz="2400" dirty="0" smtClean="0"/>
              <a:t>Característica</a:t>
            </a:r>
            <a:r>
              <a:rPr lang="pt-BR" sz="2400" dirty="0"/>
              <a:t>: visita primeiro todos os nós próximos da raiz da busca (por níveis), antes de visitar os mais distantes. </a:t>
            </a:r>
          </a:p>
          <a:p>
            <a:r>
              <a:rPr lang="pt-BR" sz="2400" b="1" dirty="0" smtClean="0"/>
              <a:t>A </a:t>
            </a:r>
            <a:r>
              <a:rPr lang="pt-BR" sz="2400" b="1" dirty="0"/>
              <a:t>árvore geradora é uma árvore com menor profundidade (mais larga) e com muitos filhos para cada nó</a:t>
            </a:r>
            <a:r>
              <a:rPr lang="pt-BR" sz="2400" b="1" dirty="0" smtClean="0"/>
              <a:t>.</a:t>
            </a:r>
          </a:p>
          <a:p>
            <a:r>
              <a:rPr lang="pt-BR" sz="2400" b="1" dirty="0" smtClean="0"/>
              <a:t>Poderá </a:t>
            </a:r>
            <a:r>
              <a:rPr lang="pt-BR" sz="2400" b="1" dirty="0"/>
              <a:t>ser implementada utilizando-se uma fila.</a:t>
            </a:r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03168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É </a:t>
            </a:r>
            <a:r>
              <a:rPr lang="pt-BR" sz="2400" dirty="0"/>
              <a:t>outro método de busca </a:t>
            </a:r>
            <a:endParaRPr lang="pt-BR" sz="2400" dirty="0" smtClean="0"/>
          </a:p>
          <a:p>
            <a:r>
              <a:rPr lang="pt-BR" sz="2400" dirty="0"/>
              <a:t>A </a:t>
            </a:r>
            <a:r>
              <a:rPr lang="pt-BR" sz="2400" dirty="0" smtClean="0"/>
              <a:t>ideia é prosseguir </a:t>
            </a:r>
            <a:r>
              <a:rPr lang="pt-BR" sz="2400" dirty="0"/>
              <a:t>a busca sempre a partir do </a:t>
            </a:r>
            <a:r>
              <a:rPr lang="pt-BR" sz="2400" b="1" dirty="0"/>
              <a:t>vértice descoberto mais </a:t>
            </a:r>
            <a:r>
              <a:rPr lang="pt-BR" sz="2400" b="1" dirty="0" smtClean="0"/>
              <a:t>recentemente </a:t>
            </a:r>
            <a:r>
              <a:rPr lang="pt-BR" sz="2400" dirty="0" smtClean="0"/>
              <a:t>até </a:t>
            </a:r>
            <a:r>
              <a:rPr lang="pt-BR" sz="2400" dirty="0"/>
              <a:t>que este não tenha mais vizinhos descobertos. Neste caso, volta-se na busca para o precursor desse vértice</a:t>
            </a:r>
            <a:r>
              <a:rPr lang="pt-BR" sz="2400" dirty="0" smtClean="0"/>
              <a:t>.</a:t>
            </a:r>
          </a:p>
          <a:p>
            <a:r>
              <a:rPr lang="pt-BR" sz="2400" dirty="0"/>
              <a:t>Oposto de BFS que explora o vértice mais antigo </a:t>
            </a:r>
            <a:r>
              <a:rPr lang="pt-BR" sz="2400" dirty="0" smtClean="0"/>
              <a:t>primeiro</a:t>
            </a:r>
          </a:p>
          <a:p>
            <a:r>
              <a:rPr lang="pt-BR" sz="2400" dirty="0"/>
              <a:t>DFS devolve uma </a:t>
            </a:r>
            <a:r>
              <a:rPr lang="pt-BR" sz="2400" b="1" dirty="0"/>
              <a:t>floresta</a:t>
            </a:r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8492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 smtClean="0"/>
              <a:t>Intuição</a:t>
            </a:r>
            <a:r>
              <a:rPr lang="pt-BR" sz="2400" dirty="0"/>
              <a:t>: Procurar uma saída de um </a:t>
            </a:r>
            <a:r>
              <a:rPr lang="pt-BR" sz="2400" dirty="0" smtClean="0"/>
              <a:t>labirinto</a:t>
            </a:r>
          </a:p>
          <a:p>
            <a:r>
              <a:rPr lang="pt-BR" sz="2400" dirty="0" smtClean="0"/>
              <a:t>Vai </a:t>
            </a:r>
            <a:r>
              <a:rPr lang="pt-BR" sz="2400" dirty="0"/>
              <a:t>fundo atrás da saída (tomando decisões a cada encruzilhada</a:t>
            </a:r>
            <a:r>
              <a:rPr lang="pt-BR" sz="2400" dirty="0" smtClean="0"/>
              <a:t>)</a:t>
            </a:r>
          </a:p>
          <a:p>
            <a:r>
              <a:rPr lang="pt-BR" sz="2400" dirty="0" smtClean="0"/>
              <a:t>Volta </a:t>
            </a:r>
            <a:r>
              <a:rPr lang="pt-BR" sz="2400" dirty="0"/>
              <a:t>a última encruzilhada quando encontrar um beco </a:t>
            </a:r>
            <a:r>
              <a:rPr lang="pt-BR" sz="2400" dirty="0" smtClean="0"/>
              <a:t>sem </a:t>
            </a:r>
            <a:r>
              <a:rPr lang="pt-BR" sz="2400" dirty="0"/>
              <a:t>saída ou encontrar um lugar já visitado</a:t>
            </a:r>
            <a:r>
              <a:rPr lang="pt-BR" sz="2400" dirty="0" smtClean="0"/>
              <a:t>.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18233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Os vértices recebem 2 rótulos: </a:t>
            </a:r>
            <a:endParaRPr lang="pt-BR" sz="2400" dirty="0" smtClean="0"/>
          </a:p>
          <a:p>
            <a:r>
              <a:rPr lang="pt-BR" sz="2400" dirty="0" smtClean="0"/>
              <a:t>d</a:t>
            </a:r>
            <a:r>
              <a:rPr lang="pt-BR" sz="2400" dirty="0"/>
              <a:t>[.]: o momento em que o vértice foi descoberto (tornou-se cinza) </a:t>
            </a:r>
            <a:endParaRPr lang="pt-BR" sz="2400" dirty="0" smtClean="0"/>
          </a:p>
          <a:p>
            <a:r>
              <a:rPr lang="pt-BR" sz="2400" dirty="0" smtClean="0"/>
              <a:t>f</a:t>
            </a:r>
            <a:r>
              <a:rPr lang="pt-BR" sz="2400" dirty="0"/>
              <a:t>[.]: o momento em que examinamos os seus vizinhos (tornou-se preto) </a:t>
            </a:r>
            <a:endParaRPr lang="pt-BR" sz="2400" dirty="0" smtClean="0"/>
          </a:p>
          <a:p>
            <a:r>
              <a:rPr lang="pt-BR" sz="2400" dirty="0" smtClean="0"/>
              <a:t>O </a:t>
            </a:r>
            <a:r>
              <a:rPr lang="pt-BR" sz="2400" dirty="0"/>
              <a:t>vértice é </a:t>
            </a:r>
            <a:r>
              <a:rPr lang="pt-BR" sz="2400" b="1" dirty="0"/>
              <a:t>branco</a:t>
            </a:r>
            <a:r>
              <a:rPr lang="pt-BR" sz="2400" dirty="0"/>
              <a:t> até </a:t>
            </a:r>
            <a:r>
              <a:rPr lang="pt-BR" sz="2400" dirty="0" smtClean="0"/>
              <a:t>d, </a:t>
            </a:r>
            <a:r>
              <a:rPr lang="pt-BR" sz="2400" b="1" dirty="0"/>
              <a:t>cinza</a:t>
            </a:r>
            <a:r>
              <a:rPr lang="pt-BR" sz="2400" dirty="0"/>
              <a:t> entre d e f e </a:t>
            </a:r>
            <a:r>
              <a:rPr lang="pt-BR" sz="2400" b="1" dirty="0"/>
              <a:t>preto</a:t>
            </a:r>
            <a:r>
              <a:rPr lang="pt-BR" sz="2400" dirty="0"/>
              <a:t> a partir de f</a:t>
            </a:r>
            <a:r>
              <a:rPr lang="pt-BR" sz="2400" dirty="0" smtClean="0"/>
              <a:t>.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528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/>
          <p:cNvSpPr>
            <a:spLocks noGrp="1"/>
          </p:cNvSpPr>
          <p:nvPr>
            <p:ph type="title"/>
          </p:nvPr>
        </p:nvSpPr>
        <p:spPr>
          <a:xfrm>
            <a:off x="467544" y="142306"/>
            <a:ext cx="8229600" cy="766414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Cidades Europeias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8" name="object 2"/>
          <p:cNvSpPr/>
          <p:nvPr/>
        </p:nvSpPr>
        <p:spPr>
          <a:xfrm>
            <a:off x="0" y="980728"/>
            <a:ext cx="8892480" cy="525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778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30593"/>
            <a:ext cx="882015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65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7" y="1124744"/>
            <a:ext cx="87249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3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020876"/>
            <a:ext cx="85629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7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04913"/>
            <a:ext cx="86296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15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33" y="1044198"/>
            <a:ext cx="87725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8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081088"/>
            <a:ext cx="87153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20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21379"/>
            <a:ext cx="88011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34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99" y="1036825"/>
            <a:ext cx="87153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4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102329"/>
            <a:ext cx="87344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300162"/>
            <a:ext cx="877252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6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/>
          <p:cNvSpPr>
            <a:spLocks noGrp="1"/>
          </p:cNvSpPr>
          <p:nvPr>
            <p:ph type="title"/>
          </p:nvPr>
        </p:nvSpPr>
        <p:spPr>
          <a:xfrm>
            <a:off x="467544" y="142306"/>
            <a:ext cx="8229600" cy="766414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Mapa de estradas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992887" cy="511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5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149954"/>
            <a:ext cx="871537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7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63245"/>
            <a:ext cx="80676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4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154716"/>
            <a:ext cx="86296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75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9" y="1135666"/>
            <a:ext cx="871537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78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2" y="1049876"/>
            <a:ext cx="855345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75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38238"/>
            <a:ext cx="83534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8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190625"/>
            <a:ext cx="869632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36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100138"/>
            <a:ext cx="8582025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5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5679"/>
            <a:ext cx="86677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20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7" y="1091492"/>
            <a:ext cx="87249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20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Alocação de professores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2354" y="105273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Temos N professores e M disciplinas </a:t>
            </a:r>
          </a:p>
          <a:p>
            <a:r>
              <a:rPr lang="pt-BR" sz="2400" dirty="0" smtClean="0"/>
              <a:t>Dado </a:t>
            </a:r>
            <a:r>
              <a:rPr lang="pt-BR" sz="2400" dirty="0"/>
              <a:t>o que cada professor pode lecionar, é possível que as M disciplinas sejam oferecidas simultaneamente? </a:t>
            </a:r>
          </a:p>
          <a:p>
            <a:r>
              <a:rPr lang="pt-BR" sz="2400" dirty="0" smtClean="0"/>
              <a:t>Qual </a:t>
            </a:r>
            <a:r>
              <a:rPr lang="pt-BR" sz="2400" dirty="0"/>
              <a:t>o maior número de disciplinas que podem ser oferecidas?</a:t>
            </a:r>
          </a:p>
        </p:txBody>
      </p:sp>
    </p:spTree>
    <p:extLst>
      <p:ext uri="{BB962C8B-B14F-4D97-AF65-F5344CB8AC3E}">
        <p14:creationId xmlns:p14="http://schemas.microsoft.com/office/powerpoint/2010/main" val="17207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038367"/>
            <a:ext cx="86391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9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7" y="1020876"/>
            <a:ext cx="87249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042988"/>
            <a:ext cx="873442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4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8" y="1033527"/>
            <a:ext cx="871537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9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031546"/>
            <a:ext cx="877252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46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3"/>
          <p:cNvSpPr>
            <a:spLocks noGrp="1"/>
          </p:cNvSpPr>
          <p:nvPr>
            <p:ph type="title"/>
          </p:nvPr>
        </p:nvSpPr>
        <p:spPr>
          <a:xfrm>
            <a:off x="566209" y="116632"/>
            <a:ext cx="8229600" cy="857233"/>
          </a:xfrm>
        </p:spPr>
        <p:txBody>
          <a:bodyPr>
            <a:noAutofit/>
          </a:bodyPr>
          <a:lstStyle/>
          <a:p>
            <a:pPr eaLnBrk="1" hangingPunct="1"/>
            <a:r>
              <a:rPr lang="pt-BR" sz="3200" dirty="0" smtClean="0"/>
              <a:t>Busca em Profundidade - Implementação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09713"/>
            <a:ext cx="88392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87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21" y="1268760"/>
            <a:ext cx="864096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4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9644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4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0" y="1268760"/>
            <a:ext cx="864096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29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14348" y="1285860"/>
            <a:ext cx="1857388" cy="1928826"/>
          </a:xfrm>
        </p:spPr>
        <p:txBody>
          <a:bodyPr/>
          <a:lstStyle/>
          <a:p>
            <a:pPr lvl="8">
              <a:buNone/>
            </a:pPr>
            <a:r>
              <a:rPr lang="pt-BR" sz="1800" dirty="0" smtClean="0"/>
              <a:t>.</a:t>
            </a:r>
          </a:p>
          <a:p>
            <a:pPr lvl="8"/>
            <a:endParaRPr lang="pt-BR" sz="1800" dirty="0"/>
          </a:p>
        </p:txBody>
      </p:sp>
      <p:sp>
        <p:nvSpPr>
          <p:cNvPr id="10" name="Espaço Reservado para Conteúdo 5"/>
          <p:cNvSpPr txBox="1">
            <a:spLocks/>
          </p:cNvSpPr>
          <p:nvPr/>
        </p:nvSpPr>
        <p:spPr bwMode="auto">
          <a:xfrm>
            <a:off x="558297" y="1020876"/>
            <a:ext cx="8229600" cy="5192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400" dirty="0" smtClean="0"/>
          </a:p>
          <a:p>
            <a:endParaRPr lang="pt-BR" sz="2400" b="1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856984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70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55</TotalTime>
  <Words>3705</Words>
  <Application>Microsoft Office PowerPoint</Application>
  <PresentationFormat>Apresentação na tela (4:3)</PresentationFormat>
  <Paragraphs>498</Paragraphs>
  <Slides>130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130</vt:i4>
      </vt:variant>
    </vt:vector>
  </HeadingPairs>
  <TitlesOfParts>
    <vt:vector size="131" baseType="lpstr">
      <vt:lpstr>Fluxo</vt:lpstr>
      <vt:lpstr>Estrutura de Dados – 1º semestre de 2021</vt:lpstr>
      <vt:lpstr>Grafos</vt:lpstr>
      <vt:lpstr>Transporte aéreo</vt:lpstr>
      <vt:lpstr>Páginas Web</vt:lpstr>
      <vt:lpstr>Aplicação</vt:lpstr>
      <vt:lpstr>Viagem entre duas cidades</vt:lpstr>
      <vt:lpstr>Cidades Europeias</vt:lpstr>
      <vt:lpstr>Mapa de estradas</vt:lpstr>
      <vt:lpstr>Alocação de professores</vt:lpstr>
      <vt:lpstr>Alocação de professores</vt:lpstr>
      <vt:lpstr>Pesquisa de contatos no Facebook</vt:lpstr>
      <vt:lpstr>Apresentação do PowerPoint</vt:lpstr>
      <vt:lpstr>Modelos de utilização de Grafos</vt:lpstr>
      <vt:lpstr>Conceitos Básicos</vt:lpstr>
      <vt:lpstr>Conceitos Básicos</vt:lpstr>
      <vt:lpstr>Conceitos Básicos</vt:lpstr>
      <vt:lpstr>Grafos Direcionados</vt:lpstr>
      <vt:lpstr>Grafos Direcionados</vt:lpstr>
      <vt:lpstr>Grafos não Direcionados</vt:lpstr>
      <vt:lpstr>Grau de um vértice em um grafo não direcionado</vt:lpstr>
      <vt:lpstr>Grau de um vértice em um grafo não direcionado</vt:lpstr>
      <vt:lpstr>Grau de um vértice em grafos direcionados</vt:lpstr>
      <vt:lpstr>Caminho entre vértices</vt:lpstr>
      <vt:lpstr>Caminho entre vértices</vt:lpstr>
      <vt:lpstr>Caminho entre vértices</vt:lpstr>
      <vt:lpstr>Componentes conectados</vt:lpstr>
      <vt:lpstr>Componentes conectados</vt:lpstr>
      <vt:lpstr>Componentes fortemente conectados</vt:lpstr>
      <vt:lpstr>Componentes fortemente conectados</vt:lpstr>
      <vt:lpstr>Grafo Completo</vt:lpstr>
      <vt:lpstr>Grafo Completo</vt:lpstr>
      <vt:lpstr>Operações</vt:lpstr>
      <vt:lpstr>Representação de Grafos em Matrizes de Adjacências</vt:lpstr>
      <vt:lpstr>Representação de Grafos em Matrizes de Adjacências</vt:lpstr>
      <vt:lpstr>Representação de Grafos em Matrizes de Adjacências</vt:lpstr>
      <vt:lpstr>Representação de Grafos em Listas de Adjacências</vt:lpstr>
      <vt:lpstr>Representação de Grafos em Listas de Adjacências</vt:lpstr>
      <vt:lpstr>Busca em Grafos</vt:lpstr>
      <vt:lpstr>Busca em Grafos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</vt:lpstr>
      <vt:lpstr>Busca em Largura - Implementação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Busca em Largura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</vt:lpstr>
      <vt:lpstr>Busca em Profundidade - Implementação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Busca em Profundidade</vt:lpstr>
      <vt:lpstr>Problemas combinatórios</vt:lpstr>
      <vt:lpstr>Problemas combinatórios</vt:lpstr>
      <vt:lpstr>Exemplo – Problema do Caixeiro Viajante</vt:lpstr>
      <vt:lpstr>Exemplo – Problema do Caixeiro Viajante</vt:lpstr>
      <vt:lpstr>Exemplo – Problema do Caixeiro Viajante</vt:lpstr>
      <vt:lpstr>Exemplo – Problema do Caixeiro Viajante</vt:lpstr>
      <vt:lpstr>Soluções</vt:lpstr>
      <vt:lpstr>Soluções</vt:lpstr>
      <vt:lpstr>Soluções</vt:lpstr>
      <vt:lpstr>Ótimo local e Ótimo global</vt:lpstr>
      <vt:lpstr>Métodos Exatos e Heurísticos</vt:lpstr>
      <vt:lpstr>Algoritmos Gulosos</vt:lpstr>
      <vt:lpstr>Algoritmos Gulosos</vt:lpstr>
      <vt:lpstr>Algoritmos Gulosos</vt:lpstr>
      <vt:lpstr>Algoritmos Gulosos</vt:lpstr>
      <vt:lpstr>Apresentação do PowerPoint</vt:lpstr>
      <vt:lpstr>Apresentação do PowerPoint</vt:lpstr>
      <vt:lpstr>Algoritmo de Dijikstra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Contatos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Estrutura de Dados – 1º semestre de 2020</dc:title>
  <dc:creator>Fábio Silva</dc:creator>
  <cp:lastModifiedBy>Fábio Silva</cp:lastModifiedBy>
  <cp:revision>15</cp:revision>
  <dcterms:created xsi:type="dcterms:W3CDTF">2020-02-01T23:46:48Z</dcterms:created>
  <dcterms:modified xsi:type="dcterms:W3CDTF">2021-02-11T18:55:21Z</dcterms:modified>
</cp:coreProperties>
</file>